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1" r:id="rId2"/>
    <p:sldId id="320" r:id="rId3"/>
    <p:sldId id="272" r:id="rId4"/>
    <p:sldId id="273" r:id="rId5"/>
    <p:sldId id="274" r:id="rId6"/>
    <p:sldId id="275" r:id="rId7"/>
    <p:sldId id="276" r:id="rId8"/>
    <p:sldId id="278" r:id="rId9"/>
    <p:sldId id="280" r:id="rId10"/>
    <p:sldId id="281" r:id="rId11"/>
    <p:sldId id="277" r:id="rId12"/>
    <p:sldId id="286" r:id="rId13"/>
    <p:sldId id="313" r:id="rId14"/>
    <p:sldId id="288" r:id="rId15"/>
    <p:sldId id="289" r:id="rId16"/>
    <p:sldId id="290" r:id="rId17"/>
    <p:sldId id="291" r:id="rId18"/>
    <p:sldId id="314" r:id="rId19"/>
    <p:sldId id="293" r:id="rId20"/>
    <p:sldId id="294" r:id="rId21"/>
    <p:sldId id="295" r:id="rId22"/>
    <p:sldId id="316" r:id="rId23"/>
    <p:sldId id="317" r:id="rId24"/>
    <p:sldId id="318" r:id="rId25"/>
    <p:sldId id="298" r:id="rId26"/>
    <p:sldId id="321" r:id="rId27"/>
    <p:sldId id="322" r:id="rId28"/>
    <p:sldId id="323" r:id="rId29"/>
    <p:sldId id="324" r:id="rId30"/>
    <p:sldId id="325" r:id="rId31"/>
    <p:sldId id="300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1" autoAdjust="0"/>
    <p:restoredTop sz="94660"/>
  </p:normalViewPr>
  <p:slideViewPr>
    <p:cSldViewPr>
      <p:cViewPr varScale="1">
        <p:scale>
          <a:sx n="78" d="100"/>
          <a:sy n="78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29A8-3106-4E70-993A-EE2B86315D97}" type="datetimeFigureOut">
              <a:rPr lang="tr-TR" smtClean="0"/>
              <a:pPr/>
              <a:t>08.10.2012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384CD-8436-40D2-830B-0B998393F1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6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84CD-8436-40D2-830B-0B998393F11E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84CD-8436-40D2-830B-0B998393F11E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0DE8-C858-4694-A5E0-8A140F415E55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200C-84AA-4673-8B49-7B9141179640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C17D-2C48-4B0B-968C-B79AC4430ED7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9B89-2662-4F82-880C-2B9CEE3735C1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BC8E-8721-4255-8E39-5B61198B0F3D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5846-012D-4061-BB52-7FDBA4A38173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60CF-CBAD-48B3-87A2-C2B7DE3549A0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A6F3-FA0D-4BA2-9FA6-0A356147ED00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B30A-6CDB-4FCE-A61A-F9CFB9F7D1EF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0D68-65B9-400D-86F5-C9E326538008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6B3-E870-481D-A67F-7BED1324690D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2DC1-161A-4186-92CC-8E9D2BD40C9B}" type="datetime1">
              <a:rPr lang="tr-TR" smtClean="0"/>
              <a:pPr/>
              <a:t>08.10.2012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B70B-1FD2-4126-B039-21924E1E414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BÖLÜM 2</a:t>
            </a:r>
            <a:br>
              <a:rPr lang="tr-T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ERİYODİK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HAREKETLERİN ÜSTÜSTE GELMESİ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2116832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Birçok fiziksel durum, bir sistemde iki veya daha fazla </a:t>
            </a:r>
            <a:r>
              <a:rPr lang="tr-TR" sz="1900" dirty="0" err="1" smtClean="0">
                <a:latin typeface="Times New Roman" pitchFamily="18" charset="0"/>
                <a:cs typeface="Times New Roman" pitchFamily="18" charset="0"/>
              </a:rPr>
              <a:t>harmonik</a:t>
            </a:r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 titreşimin aynı anda uygulanmasını gerektirir.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Burada aşağıdaki temel kabule bağlı olarak üst üste gelme metotlarından birkaç özel durumu göz önüne alacağız.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endParaRPr lang="tr-TR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endParaRPr lang="tr-TR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dirty="0" smtClean="0"/>
          </a:p>
          <a:p>
            <a:pPr algn="just"/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</a:t>
            </a:fld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7596336" y="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04.10.2011</a:t>
            </a:r>
          </a:p>
        </p:txBody>
      </p:sp>
      <p:sp>
        <p:nvSpPr>
          <p:cNvPr id="6" name="5 Dikdörtgen"/>
          <p:cNvSpPr/>
          <p:nvPr/>
        </p:nvSpPr>
        <p:spPr>
          <a:xfrm>
            <a:off x="683568" y="3933056"/>
            <a:ext cx="770485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TEMEL KABUL: “İki ya da daha fazla harmonik titreşimin üst üste gelmesi, tek tek titreşimlerin basitçe 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tolamı 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olarak alınacaktır.”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Şu anda tartışmalarımızda bunu sadece bir matematiksel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roblem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olarak ele alacağız. Sonuçların fiziksel uygulanabilirliğini daha sonra ele alacağız.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664296" cy="562074"/>
          </a:xfrm>
        </p:spPr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VURU</a:t>
            </a:r>
            <a:endParaRPr lang="tr-TR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1584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Eğer iki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BHH’nin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frekansları birbirine çok yakın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ise böyle üst üste gelmeler VURU (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beat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) olarak adlandırılır.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Vuru olayında üst üste gelmiş titreşim, üst üste gelen titreşimlerin frekansları ortalamasına eşit bir frekansa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sahi olu,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hareketin genliği zamanla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eriyodik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olarak değişir.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Eğer eşit genlikli BHH’lerin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tolamını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göz önüne alırsak vuru olayını kolayca anlayabiliriz.</a:t>
            </a:r>
          </a:p>
          <a:p>
            <a:endParaRPr lang="tr-TR" sz="16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4425219" cy="126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539552" y="4422011"/>
            <a:ext cx="77044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eşitlik matematiksel olarak 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tr-TR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tr-TR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’nin herhangi bir değeri için yazılabilir ancak bu eşitliğin bir vuruyu temsil edebilmesi için  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koşulunun sağlanması gerekmektedir.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Tolam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titreşimde esas titreşimlerin frekansı 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tr-TR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+w</a:t>
            </a:r>
            <a:r>
              <a:rPr lang="tr-TR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)/2 dir. </a:t>
            </a:r>
          </a:p>
          <a:p>
            <a:endParaRPr lang="tr-TR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229200"/>
            <a:ext cx="20882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5" name="Picture 5" descr="supe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76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4147770"/>
            <a:ext cx="540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Eğer </a:t>
            </a:r>
            <a:r>
              <a:rPr kumimoji="0" lang="tr-T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kumimoji="0" lang="tr-TR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 </a:t>
            </a:r>
            <a:r>
              <a:rPr kumimoji="0" lang="tr-TR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kumimoji="0" lang="tr-TR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frekansları yaklaşık olarak eşit ise genliğin değişim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frekensı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olan </a:t>
            </a:r>
            <a:r>
              <a:rPr lang="tr-TR" i="1" dirty="0" smtClean="0"/>
              <a:t>(w</a:t>
            </a:r>
            <a:r>
              <a:rPr lang="tr-TR" i="1" baseline="-25000" dirty="0" smtClean="0"/>
              <a:t>1 </a:t>
            </a:r>
            <a:r>
              <a:rPr lang="tr-TR" i="1" dirty="0" smtClean="0"/>
              <a:t>- w</a:t>
            </a:r>
            <a:r>
              <a:rPr lang="tr-TR" i="1" baseline="-25000" dirty="0" smtClean="0"/>
              <a:t>2</a:t>
            </a:r>
            <a:r>
              <a:rPr lang="tr-TR" i="1" dirty="0" smtClean="0"/>
              <a:t>)/</a:t>
            </a:r>
            <a:r>
              <a:rPr lang="tr-TR" dirty="0" smtClean="0"/>
              <a:t>2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küçük olacağı için genlik çok yavaş değişir. Bu olaya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GENLİK MODÜLASYONU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denir. Bazı radyo yayınları genlik modülasyonuna göre çalışır. 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lang="tr-TR" b="1" baseline="-300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</a:t>
            </a:r>
            <a:r>
              <a:rPr lang="tr-TR" b="1" baseline="-300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(w</a:t>
            </a:r>
            <a:r>
              <a:rPr kumimoji="0" lang="tr-TR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-w</a:t>
            </a:r>
            <a:r>
              <a:rPr kumimoji="0" lang="tr-TR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)/2  modülasyon frekansı   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56992"/>
            <a:ext cx="3236590" cy="297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69786" y="3378478"/>
            <a:ext cx="6804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Modülasyon (Zarf) ve Vuru Frekansının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eriyodiklik 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Şartı ile Belirlenmesi: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51520" y="3789040"/>
            <a:ext cx="48965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Üst üste gelmiş hareketin </a:t>
            </a:r>
            <a:r>
              <a:rPr lang="tr-TR" dirty="0" smtClean="0"/>
              <a:t>eriyodikliği </a:t>
            </a:r>
            <a:r>
              <a:rPr lang="tr-TR" dirty="0" smtClean="0"/>
              <a:t>için şart, hareketin bileşenlerinin orantılı olmasıdır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T = n</a:t>
            </a:r>
            <a:r>
              <a:rPr lang="tr-TR" baseline="-25000" dirty="0" smtClean="0"/>
              <a:t>1</a:t>
            </a:r>
            <a:r>
              <a:rPr lang="tr-TR" dirty="0" smtClean="0"/>
              <a:t>T</a:t>
            </a:r>
            <a:r>
              <a:rPr lang="tr-TR" baseline="-25000" dirty="0" smtClean="0"/>
              <a:t>1 </a:t>
            </a:r>
            <a:r>
              <a:rPr lang="tr-TR" dirty="0" smtClean="0"/>
              <a:t>= n</a:t>
            </a:r>
            <a:r>
              <a:rPr lang="tr-TR" baseline="-25000" dirty="0" smtClean="0"/>
              <a:t>2</a:t>
            </a:r>
            <a:r>
              <a:rPr lang="tr-TR" dirty="0" smtClean="0"/>
              <a:t>T</a:t>
            </a:r>
            <a:r>
              <a:rPr lang="tr-TR" baseline="-25000" dirty="0" smtClean="0"/>
              <a:t>2</a:t>
            </a:r>
            <a:r>
              <a:rPr lang="tr-TR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olarak tanımlanmıştı. Vuru </a:t>
            </a:r>
            <a:r>
              <a:rPr lang="tr-TR" dirty="0" smtClean="0"/>
              <a:t>eriyodu </a:t>
            </a:r>
            <a:r>
              <a:rPr lang="tr-TR" dirty="0" smtClean="0"/>
              <a:t>T</a:t>
            </a:r>
            <a:r>
              <a:rPr lang="tr-TR" baseline="-25000" dirty="0" smtClean="0"/>
              <a:t>vuru</a:t>
            </a:r>
            <a:r>
              <a:rPr lang="tr-TR" dirty="0" smtClean="0"/>
              <a:t> ise, T</a:t>
            </a:r>
            <a:r>
              <a:rPr lang="tr-TR" baseline="-25000" dirty="0" smtClean="0"/>
              <a:t>vuru</a:t>
            </a:r>
            <a:r>
              <a:rPr lang="tr-TR" dirty="0" smtClean="0"/>
              <a:t> sürede birinci kaynak n titreşim </a:t>
            </a:r>
            <a:r>
              <a:rPr lang="tr-TR" dirty="0" smtClean="0"/>
              <a:t>yatıysa</a:t>
            </a:r>
            <a:r>
              <a:rPr lang="tr-TR" dirty="0" smtClean="0"/>
              <a:t>, ikincisi aynı sürede n+1 titreşim </a:t>
            </a:r>
            <a:r>
              <a:rPr lang="tr-TR" dirty="0" smtClean="0"/>
              <a:t>yamış </a:t>
            </a:r>
            <a:r>
              <a:rPr lang="tr-TR" dirty="0" smtClean="0"/>
              <a:t>olacaktır. Bu durumda </a:t>
            </a:r>
            <a:endParaRPr lang="tr-TR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128" y="3825205"/>
            <a:ext cx="3296368" cy="29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4928"/>
            <a:ext cx="8928992" cy="317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467544" y="188640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f</a:t>
            </a:r>
            <a:r>
              <a:rPr lang="tr-TR" baseline="-25000" dirty="0" smtClean="0"/>
              <a:t>1 </a:t>
            </a:r>
            <a:r>
              <a:rPr lang="tr-TR" dirty="0" smtClean="0"/>
              <a:t>= 700 Hz, f</a:t>
            </a:r>
            <a:r>
              <a:rPr lang="tr-TR" baseline="-25000" dirty="0" smtClean="0"/>
              <a:t>2</a:t>
            </a:r>
            <a:r>
              <a:rPr lang="tr-TR" dirty="0" smtClean="0"/>
              <a:t> =600 Hz olan iki titreşimin üst üste gelmesi ile elde edilen vurunun şekli.</a:t>
            </a:r>
            <a:endParaRPr lang="tr-TR" dirty="0"/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028" y="629369"/>
            <a:ext cx="62103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43608" y="107341"/>
            <a:ext cx="73803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Aynı Frekanslı Bir Çok Titreşimin Üst Üste Gelmesi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29" name="Resim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0"/>
            <a:ext cx="2987824" cy="4171497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07504" y="548680"/>
            <a:ext cx="5940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Üst üste binmiş iki titreşim için anlatılan yöntemler çok sayıda titreşimin üst üste gelmesi için genelleştirilebilir. 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520" y="1361674"/>
            <a:ext cx="56886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Şekil 2.7’de genlikleri eşit ve A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olan, birbirini aynı faz farkı (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ile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taki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eden aynı frekanslı N-tane dönme vektörünün üst üste gelmesini göstermektedir.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Bileşen titreşimlerden birincisinin x bileşeni,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780928"/>
            <a:ext cx="1382554" cy="288032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23528" y="3182198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bileşke vektörün x bileşeni ise,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645024"/>
            <a:ext cx="2001064" cy="288032"/>
          </a:xfrm>
          <a:prstGeom prst="rect">
            <a:avLst/>
          </a:prstGeom>
          <a:noFill/>
        </p:spPr>
      </p:pic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22860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95536" y="4005064"/>
            <a:ext cx="2411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ifadesi ile tanımlanabilir.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683568" y="4653136"/>
            <a:ext cx="396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sng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Geometrik Yöntem ile Analiz: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179512" y="495568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Geometriden yararlanarak, vektörlerin düzgün bir çokgen (tamamlanmamış) oluşturmak üzere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uçuca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getirilmeleri şeklinde görebiliriz. Böylece çokgen C merkezli ve R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yarıçalı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bir dairenin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arçası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olarak düşünülebilir. Çokgenin köşeleri çember üzerindedir ve her biri A</a:t>
            </a:r>
            <a:r>
              <a:rPr lang="tr-TR" sz="16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genliğine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sahi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titreşimleri gösteren vektörlerin C noktasına göre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yamış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olduğu açılar eşit ve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dır.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OC tolam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açısı ise N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olacaktır. 	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8" grpId="0"/>
      <p:bldP spid="48145" grpId="0"/>
      <p:bldP spid="48146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19526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2116776" cy="153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284984"/>
            <a:ext cx="902427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8640"/>
            <a:ext cx="2706786" cy="242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22754" y="118373"/>
            <a:ext cx="5498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Aynı Frekanslı Birçok Titreşimin Üst Üste Gelmesinin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Komleks </a:t>
            </a:r>
            <a:r>
              <a:rPr kumimoji="0" lang="tr-TR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Gösterim Yöntemi ile Analizi: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43376" y="836712"/>
            <a:ext cx="84211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Yukarıdaki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roblemi komleks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gösterimi kullanarak analiz edelim. x-ekseni boyunca eşit frekanslı, eşit genlikli, arda arda gelen dönme vektörleri arasındaki faz farkı (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aynı olan N-tane üst üste binmiş titreşimlerin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tolamı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2860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817" y="3789040"/>
            <a:ext cx="4715249" cy="26883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7544" y="1906952"/>
                <a:ext cx="82809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𝑋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𝑤𝑡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𝑤𝑡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𝑤𝑡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𝛿</m:t>
                              </m:r>
                            </m:e>
                          </m:d>
                          <m:r>
                            <a:rPr lang="tr-TR" i="1">
                              <a:latin typeface="Cambria Math"/>
                            </a:rPr>
                            <m:t>+…+</m:t>
                          </m:r>
                        </m:e>
                      </m:func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𝑤𝑡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+(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−1)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06952"/>
                <a:ext cx="828092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43376" y="2829354"/>
                <a:ext cx="8205088" cy="1236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Bu ifadeyi z</a:t>
                </a:r>
                <a:r>
                  <a:rPr lang="tr-TR" baseline="-25000" dirty="0"/>
                  <a:t>1</a:t>
                </a:r>
                <a:r>
                  <a:rPr lang="tr-TR" dirty="0"/>
                  <a:t>=  e</a:t>
                </a:r>
                <a:r>
                  <a:rPr lang="tr-TR" baseline="30000" dirty="0"/>
                  <a:t>i</a:t>
                </a:r>
                <a:r>
                  <a:rPr lang="tr-TR" baseline="30000" dirty="0">
                    <a:sym typeface="Symbol"/>
                  </a:rPr>
                  <a:t></a:t>
                </a:r>
                <a:r>
                  <a:rPr lang="tr-TR" dirty="0"/>
                  <a:t> kısaltmasını kullanarak </a:t>
                </a:r>
                <a:r>
                  <a:rPr lang="tr-TR" dirty="0" smtClean="0"/>
                  <a:t>komleks </a:t>
                </a:r>
                <a:r>
                  <a:rPr lang="tr-TR" dirty="0"/>
                  <a:t>gösterimde yazarsak,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𝑧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𝑖𝑤𝑡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𝛿</m:t>
                              </m:r>
                            </m:sup>
                          </m:sSup>
                          <m:r>
                            <a:rPr lang="tr-TR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𝛿</m:t>
                              </m:r>
                            </m:sup>
                          </m:sSup>
                          <m:r>
                            <a:rPr lang="tr-TR" i="1">
                              <a:latin typeface="Cambria Math"/>
                            </a:rPr>
                            <m:t>+…+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−1)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𝛿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𝑖𝑤𝑡</m:t>
                          </m:r>
                        </m:sup>
                      </m:sSup>
                      <m:r>
                        <a:rPr lang="tr-TR" i="1">
                          <a:latin typeface="Cambria Math"/>
                        </a:rPr>
                        <m:t>(1+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/>
                        </a:rPr>
                        <m:t>+…+</m:t>
                      </m:r>
                      <m:sSubSup>
                        <m:sSubSupPr>
                          <m:ctrlPr>
                            <a:rPr lang="tr-TR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/>
                            </a:rPr>
                            <m:t>𝑁</m:t>
                          </m:r>
                          <m:r>
                            <a:rPr lang="tr-TR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tr-T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ifadesini elde ederiz.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76" y="2829354"/>
                <a:ext cx="8205088" cy="1236685"/>
              </a:xfrm>
              <a:prstGeom prst="rect">
                <a:avLst/>
              </a:prstGeom>
              <a:blipFill rotWithShape="1">
                <a:blip r:embed="rId4"/>
                <a:stretch>
                  <a:fillRect l="-594" b="-34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9552" y="2420888"/>
            <a:ext cx="1979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şeklinde yazılabilir.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67544" y="4365104"/>
                <a:ext cx="3600400" cy="225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sz="2000" i="1">
                        <a:latin typeface="Cambria Math"/>
                      </a:rPr>
                      <m:t>𝑎</m:t>
                    </m:r>
                    <m:r>
                      <a:rPr lang="tr-T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sz="20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tr-TR" sz="2000" i="1">
                            <a:latin typeface="Cambria Math"/>
                          </a:rPr>
                          <m:t>𝑖𝑤𝑡</m:t>
                        </m:r>
                      </m:sup>
                    </m:sSup>
                  </m:oMath>
                </a14:m>
                <a:r>
                  <a:rPr lang="tr-TR" sz="2000" dirty="0"/>
                  <a:t>  ve     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/>
                      </a:rPr>
                      <m:t>𝑟</m:t>
                    </m:r>
                    <m:r>
                      <a:rPr lang="tr-T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tr-TR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tr-T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tr-TR" sz="2000" i="1">
                            <a:latin typeface="Cambria Math"/>
                          </a:rPr>
                          <m:t>𝑖</m:t>
                        </m:r>
                        <m:r>
                          <a:rPr lang="tr-TR" sz="2000" i="1">
                            <a:latin typeface="Cambria Math"/>
                          </a:rPr>
                          <m:t>𝛿</m:t>
                        </m:r>
                      </m:sup>
                    </m:sSup>
                  </m:oMath>
                </a14:m>
                <a:endParaRPr lang="tr-TR" sz="2000" dirty="0"/>
              </a:p>
              <a:p>
                <a:pPr>
                  <a:lnSpc>
                    <a:spcPct val="150000"/>
                  </a:lnSpc>
                </a:pPr>
                <a:r>
                  <a:rPr lang="tr-TR" sz="2000" dirty="0"/>
                  <a:t>Kısaltmaları </a:t>
                </a:r>
                <a:r>
                  <a:rPr lang="tr-TR" sz="2000" dirty="0" smtClean="0"/>
                  <a:t>yaıldığında</a:t>
                </a:r>
                <a:r>
                  <a:rPr lang="tr-TR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000" dirty="0"/>
                  <a:t>    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/>
                      </a:rPr>
                      <m:t>𝑧</m:t>
                    </m:r>
                    <m:r>
                      <a:rPr lang="tr-T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/>
                          </a:rPr>
                          <m:t>𝑎</m:t>
                        </m:r>
                        <m:r>
                          <a:rPr lang="tr-TR" sz="2000" i="1">
                            <a:latin typeface="Cambria Math"/>
                          </a:rPr>
                          <m:t>(1−</m:t>
                        </m:r>
                        <m:sSup>
                          <m:s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tr-TR" sz="2000" i="1"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  <m:r>
                          <a:rPr lang="tr-TR" sz="2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tr-TR" sz="2000" i="1">
                            <a:latin typeface="Cambria Math"/>
                          </a:rPr>
                          <m:t>1−</m:t>
                        </m:r>
                        <m:r>
                          <a:rPr lang="tr-TR" sz="20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tr-T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000" i="1">
                                <a:latin typeface="Cambria Math"/>
                              </a:rPr>
                              <m:t>𝑖𝑤𝑡</m:t>
                            </m:r>
                          </m:sup>
                        </m:sSup>
                        <m:d>
                          <m:d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/>
                                  </a:rPr>
                                  <m:t>𝑖𝑁</m:t>
                                </m:r>
                                <m:r>
                                  <a:rPr lang="tr-TR" sz="2000" i="1">
                                    <a:latin typeface="Cambria Math"/>
                                  </a:rPr>
                                  <m:t>𝛿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tr-TR" sz="2000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tr-TR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tr-TR" sz="2000" i="1">
                                <a:latin typeface="Cambria Math"/>
                              </a:rPr>
                              <m:t>𝛿</m:t>
                            </m:r>
                          </m:sup>
                        </m:sSup>
                      </m:den>
                    </m:f>
                  </m:oMath>
                </a14:m>
                <a:endParaRPr lang="tr-TR" sz="2000" dirty="0"/>
              </a:p>
              <a:p>
                <a:pPr>
                  <a:lnSpc>
                    <a:spcPct val="150000"/>
                  </a:lnSpc>
                </a:pPr>
                <a:r>
                  <a:rPr lang="tr-TR" sz="2000" dirty="0"/>
                  <a:t>      elde edilir.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365104"/>
                <a:ext cx="3600400" cy="2258823"/>
              </a:xfrm>
              <a:prstGeom prst="rect">
                <a:avLst/>
              </a:prstGeom>
              <a:blipFill rotWithShape="1">
                <a:blip r:embed="rId5"/>
                <a:stretch>
                  <a:fillRect l="-1864" b="-16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28600" y="79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46365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 eşitliği biraz farklı düzenleyerek geometrik yöntemle elde edilen sonuca benzetmeye çalışalım.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1560" y="841982"/>
                <a:ext cx="7776864" cy="786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/>
                        </a:rPr>
                        <m:t>𝑧</m:t>
                      </m:r>
                      <m:r>
                        <a:rPr lang="tr-T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/>
                                </a:rPr>
                                <m:t>𝑖𝑤𝑡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𝑖𝑁</m:t>
                                  </m:r>
                                  <m:r>
                                    <a:rPr lang="tr-TR" sz="2000" i="1">
                                      <a:latin typeface="Cambria Math"/>
                                    </a:rPr>
                                    <m:t>𝛿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/>
                                </a:rPr>
                                <m:t>𝛿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/>
                            </a:rPr>
                            <m:t>𝑖𝑤𝑡</m:t>
                          </m:r>
                        </m:sup>
                      </m:sSup>
                      <m:sSup>
                        <m:sSupPr>
                          <m:ctrlPr>
                            <a:rPr lang="tr-T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/>
                            </a:rPr>
                            <m:t>𝑖𝑁</m:t>
                          </m:r>
                          <m:f>
                            <m:fPr>
                              <m:type m:val="lin"/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tr-TR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tr-TR" sz="2000" i="1">
                                      <a:latin typeface="Cambria Math"/>
                                    </a:rPr>
                                    <m:t>𝑖𝑁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tr-TR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𝑖𝑁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type m:val="lin"/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sz="2000" i="1">
                                      <a:latin typeface="Cambria Math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tr-TR" sz="2000" i="1">
                                      <a:latin typeface="Cambria Math"/>
                                    </a:rPr>
                                    <m:t>𝑖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tr-TR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𝑖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41982"/>
                <a:ext cx="7776864" cy="7868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8720" y="1794445"/>
                <a:ext cx="6534472" cy="3117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/>
                        </a:rPr>
                        <m:t>𝑧</m:t>
                      </m:r>
                      <m:r>
                        <a:rPr lang="tr-TR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/>
                                </a:rPr>
                                <m:t>𝑤𝑡</m:t>
                              </m:r>
                              <m:r>
                                <a:rPr lang="tr-TR" sz="20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tr-TR" sz="2000" i="1">
                                      <a:latin typeface="Cambria Math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f>
                        <m:fPr>
                          <m:ctrlPr>
                            <a:rPr lang="tr-TR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tr-TR" sz="2000" i="1">
                                      <a:latin typeface="Cambria Math"/>
                                    </a:rPr>
                                    <m:t>𝑖𝑁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tr-TR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𝑖𝑁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tr-TR" sz="2000" i="1">
                                      <a:latin typeface="Cambria Math"/>
                                    </a:rPr>
                                    <m:t>𝑖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tr-TR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𝑖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tr-TR" sz="2000" dirty="0"/>
              </a:p>
              <a:p>
                <a:pPr algn="ctr"/>
                <a:r>
                  <a:rPr lang="tr-TR" sz="2000" dirty="0"/>
                  <a:t> 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/>
                        </a:rPr>
                        <m:t>𝑧</m:t>
                      </m:r>
                      <m:r>
                        <a:rPr lang="tr-TR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tr-TR" sz="20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/>
                                </a:rPr>
                                <m:t>𝑤𝑡</m:t>
                              </m:r>
                              <m:r>
                                <a:rPr lang="tr-TR" sz="20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tr-TR" sz="2000" i="1">
                                      <a:latin typeface="Cambria Math"/>
                                    </a:rPr>
                                    <m:t>𝛿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f>
                        <m:fPr>
                          <m:ctrlPr>
                            <a:rPr lang="tr-TR" sz="20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tr-TR" sz="2000" i="1">
                                      <a:latin typeface="Cambria Math"/>
                                    </a:rPr>
                                    <m:t>𝑖𝑁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tr-TR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𝑖𝑁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tr-TR" sz="2000" i="1">
                              <a:latin typeface="Cambria Math"/>
                            </a:rPr>
                            <m:t>/2</m:t>
                          </m:r>
                          <m:r>
                            <a:rPr lang="tr-TR" sz="2000" i="1">
                              <a:latin typeface="Cambria Math"/>
                            </a:rPr>
                            <m:t>𝑖</m:t>
                          </m:r>
                        </m:num>
                        <m:den>
                          <m:d>
                            <m:dPr>
                              <m:ctrlPr>
                                <a:rPr lang="tr-TR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tr-TR" sz="2000" i="1">
                                      <a:latin typeface="Cambria Math"/>
                                    </a:rPr>
                                    <m:t>𝑖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tr-TR" sz="20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/>
                                    </a:rPr>
                                    <m:t>𝑖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tr-TR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tr-TR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tr-TR" sz="2000" i="1">
                              <a:latin typeface="Cambria Math"/>
                            </a:rPr>
                            <m:t>/2</m:t>
                          </m:r>
                          <m:r>
                            <a:rPr lang="tr-TR" sz="2000" i="1">
                              <a:latin typeface="Cambria Math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  <a:p>
                <a:pPr algn="ctr"/>
                <a:r>
                  <a:rPr lang="tr-TR" sz="2000" dirty="0"/>
                  <a:t> 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tr-TR" sz="2000" i="1">
                        <a:latin typeface="Cambria Math"/>
                      </a:rPr>
                      <m:t>𝑧</m:t>
                    </m:r>
                    <m:r>
                      <a:rPr lang="tr-T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sz="20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tr-TR" sz="2000" i="1">
                            <a:latin typeface="Cambria Math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𝑤𝑡</m:t>
                            </m:r>
                            <m:r>
                              <a:rPr lang="tr-TR" sz="20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tr-T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 i="1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tr-TR" sz="2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tr-TR" sz="2000" i="1">
                                    <a:latin typeface="Cambria Math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tr-T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000">
                            <a:latin typeface="Cambria Math"/>
                          </a:rPr>
                          <m:t>sin</m:t>
                        </m:r>
                        <m:d>
                          <m:d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tr-T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tr-TR" sz="2000" i="1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tr-TR" sz="2000" i="1">
                                    <a:latin typeface="Cambria Math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tr-T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tr-TR" sz="2000">
                            <a:latin typeface="Cambria Math"/>
                          </a:rPr>
                          <m:t>sin</m:t>
                        </m:r>
                        <m:d>
                          <m:d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tr-T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tr-TR" sz="2000" i="1">
                                    <a:latin typeface="Cambria Math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tr-T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tr-T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sz="20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tr-T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tr-TR" sz="2000" i="1">
                            <a:latin typeface="Cambria Math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𝑤𝑡</m:t>
                            </m:r>
                            <m:r>
                              <a:rPr lang="tr-T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tr-TR" sz="20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sup>
                    </m:sSup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000">
                            <a:latin typeface="Cambria Math"/>
                          </a:rPr>
                          <m:t>sin</m:t>
                        </m:r>
                        <m:d>
                          <m:d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tr-T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tr-TR" sz="2000" i="1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tr-TR" sz="2000" i="1">
                                    <a:latin typeface="Cambria Math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tr-T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tr-TR" sz="2000">
                            <a:latin typeface="Cambria Math"/>
                          </a:rPr>
                          <m:t>sin</m:t>
                        </m:r>
                        <m:d>
                          <m:d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tr-T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tr-TR" sz="2000" i="1">
                                    <a:latin typeface="Cambria Math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tr-TR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tr-TR" sz="2000" dirty="0"/>
                  <a:t>  </a:t>
                </a:r>
              </a:p>
              <a:p>
                <a:pPr algn="ctr"/>
                <a:r>
                  <a:rPr lang="tr-TR" sz="2000" dirty="0"/>
                  <a:t>burada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/>
                      </a:rPr>
                      <m:t>    </m:t>
                    </m:r>
                    <m:r>
                      <a:rPr lang="tr-TR" sz="2000" i="1">
                        <a:latin typeface="Cambria Math"/>
                      </a:rPr>
                      <m:t>𝛼</m:t>
                    </m:r>
                    <m:r>
                      <a:rPr lang="tr-T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𝑁</m:t>
                            </m:r>
                            <m:r>
                              <a:rPr lang="tr-TR" sz="2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tr-TR" sz="2000" i="1">
                            <a:latin typeface="Cambria Math"/>
                          </a:rPr>
                          <m:t>𝛿</m:t>
                        </m:r>
                      </m:num>
                      <m:den>
                        <m:r>
                          <a:rPr lang="tr-TR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2000" dirty="0"/>
                  <a:t> dır.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20" y="1794445"/>
                <a:ext cx="6534472" cy="3117135"/>
              </a:xfrm>
              <a:prstGeom prst="rect">
                <a:avLst/>
              </a:prstGeom>
              <a:blipFill rotWithShape="1">
                <a:blip r:embed="rId3"/>
                <a:stretch>
                  <a:fillRect b="-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57908" y="5013176"/>
                <a:ext cx="6786500" cy="1658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 smtClean="0">
                    <a:solidFill>
                      <a:srgbClr val="0070C0"/>
                    </a:solidFill>
                  </a:rPr>
                  <a:t>Z’nin x bileşeni için 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>
                    <a:solidFill>
                      <a:srgbClr val="0070C0"/>
                    </a:solidFill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tr-TR" sz="20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=</m:t>
                        </m:r>
                        <m:r>
                          <a:rPr lang="tr-TR" sz="20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sz="20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tr-TR" sz="20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tr-TR" sz="20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𝑠𝑖𝑛</m:t>
                        </m:r>
                        <m:d>
                          <m:dPr>
                            <m:ctrlPr>
                              <a:rPr lang="tr-TR" sz="200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tr-TR" sz="20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tr-TR" sz="2000" b="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tr-TR" sz="2000" b="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tr-TR" sz="2000" b="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tr-TR" sz="2000" b="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𝑠𝑖𝑛</m:t>
                        </m:r>
                        <m:d>
                          <m:dPr>
                            <m:ctrlPr>
                              <a:rPr lang="tr-TR" sz="2000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tr-TR" sz="20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tr-TR" sz="2000" b="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tr-TR" sz="2000" b="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tr-TR" sz="2000" b="0" i="1">
                        <a:solidFill>
                          <a:srgbClr val="0070C0"/>
                        </a:solidFill>
                        <a:effectLst/>
                        <a:latin typeface="Cambria Math"/>
                      </a:rPr>
                      <m:t>𝑐𝑜𝑠</m:t>
                    </m:r>
                    <m:r>
                      <a:rPr lang="tr-TR" sz="2000" b="0" i="1">
                        <a:solidFill>
                          <a:srgbClr val="0070C0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tr-TR" sz="2000" b="0" i="1">
                        <a:solidFill>
                          <a:srgbClr val="0070C0"/>
                        </a:solidFill>
                        <a:effectLst/>
                        <a:latin typeface="Cambria Math"/>
                      </a:rPr>
                      <m:t>𝑤𝑡</m:t>
                    </m:r>
                    <m:r>
                      <a:rPr lang="tr-TR" sz="2000" b="0" i="1">
                        <a:solidFill>
                          <a:srgbClr val="0070C0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tr-TR" sz="2000" b="0" i="1">
                        <a:solidFill>
                          <a:srgbClr val="0070C0"/>
                        </a:solidFill>
                        <a:effectLst/>
                        <a:latin typeface="Cambria Math"/>
                      </a:rPr>
                      <m:t>𝛼</m:t>
                    </m:r>
                    <m:r>
                      <a:rPr lang="tr-TR" sz="2000" b="0" i="1">
                        <a:solidFill>
                          <a:srgbClr val="0070C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tr-TR" sz="2000" dirty="0">
                    <a:solidFill>
                      <a:srgbClr val="0070C0"/>
                    </a:solidFill>
                    <a:effectLst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>
                    <a:solidFill>
                      <a:srgbClr val="0070C0"/>
                    </a:solidFill>
                  </a:rPr>
                  <a:t>elde edilmiş olur. Bu ifade (2.9) ile verilen ifadeye eşittir.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08" y="5013176"/>
                <a:ext cx="6786500" cy="1658852"/>
              </a:xfrm>
              <a:prstGeom prst="rect">
                <a:avLst/>
              </a:prstGeom>
              <a:blipFill rotWithShape="1">
                <a:blip r:embed="rId4"/>
                <a:stretch>
                  <a:fillRect l="-719" b="-25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18058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tr-TR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Birbirine Dik İki Titreşimin Üst Üste </a:t>
            </a:r>
            <a:r>
              <a:rPr lang="tr-TR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Gelmesi</a:t>
            </a:r>
            <a:endParaRPr lang="tr-TR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438" y="908720"/>
            <a:ext cx="4194026" cy="203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95536" y="764704"/>
            <a:ext cx="40808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Şimdiye kadar bir boyutta üst üste gelmiş titreşimleri inceledik. Şimdi birbirine dik doğrultuda ilerleyen iki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harmonik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hareketin üst üste gelmesini tartışacağız. Bu durumda üst üste gelmiş hareket gerçekte iki boyutta harekettir. Böyle bir hareketi şekildeki gibi hava masasında gerçekleştirmek mümkündür.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67544" y="3781489"/>
            <a:ext cx="8217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Şekilde dört yaya bağlı kütleyi biraz sağa ve biraz da yukarı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çeki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bırakırsak, kütle düzlemde x ve y doğrultusunda iki BHH hareketi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yaar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Burada kütlenin x ve y eksenindeki yer değiştirme miktarının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619780" y="58052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ifadeleri ile belirleyebiliriz. Burada w</a:t>
            </a:r>
            <a:r>
              <a:rPr lang="tr-TR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w</a:t>
            </a:r>
            <a:r>
              <a:rPr lang="tr-T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sırasıyla x ve y doğrultusundaki açısal frekanstır.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14260" y="4869160"/>
                <a:ext cx="4572000" cy="773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/>
                      </a:rPr>
                      <m:t>𝑥</m:t>
                    </m:r>
                    <m:r>
                      <a:rPr lang="tr-T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tr-T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tr-T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tr-TR" sz="2000" i="1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e>
                      <m:sub>
                        <m:r>
                          <a:rPr lang="tr-TR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sz="2000" i="1">
                        <a:latin typeface="Cambria Math"/>
                      </a:rPr>
                      <m:t>)</m:t>
                    </m:r>
                  </m:oMath>
                </a14:m>
                <a:r>
                  <a:rPr lang="tr-TR" sz="2000" dirty="0"/>
                  <a:t>    (2.10)</a:t>
                </a:r>
              </a:p>
              <a:p>
                <a14:m>
                  <m:oMath xmlns:m="http://schemas.openxmlformats.org/officeDocument/2006/math">
                    <m:r>
                      <a:rPr lang="tr-TR" sz="2000" i="1">
                        <a:latin typeface="Cambria Math"/>
                      </a:rPr>
                      <m:t>𝑦</m:t>
                    </m:r>
                    <m:r>
                      <a:rPr lang="tr-T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sz="20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tr-TR" sz="20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tr-T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tr-TR" sz="2000" i="1">
                                <a:latin typeface="Cambria Math"/>
                              </a:rPr>
                              <m:t>𝛼</m:t>
                            </m:r>
                          </m:e>
                        </m:func>
                      </m:e>
                      <m:sub>
                        <m:r>
                          <a:rPr lang="tr-TR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sz="2000" i="1">
                        <a:latin typeface="Cambria Math"/>
                      </a:rPr>
                      <m:t>)</m:t>
                    </m:r>
                  </m:oMath>
                </a14:m>
                <a:r>
                  <a:rPr lang="tr-TR" sz="2000" dirty="0"/>
                  <a:t>    (2.11)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260" y="4869160"/>
                <a:ext cx="4572000" cy="773032"/>
              </a:xfrm>
              <a:prstGeom prst="rect">
                <a:avLst/>
              </a:prstGeom>
              <a:blipFill rotWithShape="1">
                <a:blip r:embed="rId3"/>
                <a:stretch>
                  <a:fillRect t="-3150" b="-94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5" name="Picture 7" descr="sup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714" y="44624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7" y="620688"/>
            <a:ext cx="4248472" cy="161290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Üst Üste Binme İlkesi: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Aynı anda iki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veya daha fazla dalga atmasının etkisi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altında kalan bir  nokta bunların bireysel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yer değiştirmelerinin vektörel 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tolamına</a:t>
            </a: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eşit olur.</a:t>
            </a: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sup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814" y="3501727"/>
            <a:ext cx="316865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39552" y="4527226"/>
            <a:ext cx="4321175" cy="15660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tr-TR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Karın Noktaları: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Düğüm noktalarının tam ortasında kalan ve en hızlı hareket eden noktalara da karın noktaları denir.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79512" y="2317044"/>
            <a:ext cx="48965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Düğüm Noktaları: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ite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ilerleyen dalgalar sabit bir destekten yansıdıklarında gelen ve yansıyan dalgalar birbirlerinin üzerine  gelirler. Bu durumda bazı noktalar hiç hareket etmez.  Bu noktalara </a:t>
            </a:r>
            <a:r>
              <a:rPr lang="tr-TR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düğüm noktaları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8164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51520" y="137537"/>
            <a:ext cx="4824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İlk olarak kenar uzunlukları x-ekseninde 2A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           y-ekseninde 2A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olan bir dikdörtgen çizilir.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Merkezi C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ile verilen ve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yarıçaı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olan bir çember çizilir. Bu çember üzerindeki 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noktasının C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yer değiştirmesi tanımlanır.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23528" y="2327974"/>
            <a:ext cx="41769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Merkezi C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ile verilen ve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yarıçaı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olan bir çember çizilir. Bu çember üzerindeki 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noktasının C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yer değiştirmesi tanımlanır.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 rot="10800000" flipV="1">
            <a:off x="251520" y="4017259"/>
            <a:ext cx="4464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 x ve y yer değiştirme birlikte O noktasına göre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noktasının herhangi bir andaki konumunu tanımlar. O noktası dikdörtgenin orta noktasıdır.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95536" y="55892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Eğer </a:t>
            </a:r>
            <a:r>
              <a:rPr lang="tr-TR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lang="tr-TR" baseline="-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 </a:t>
            </a:r>
            <a:r>
              <a:rPr lang="tr-TR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lang="tr-TR" baseline="-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orantılı değilse faz ve frekanslar hakkında fazla bir şey söylenemez. Böyle bir durumda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’nin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konumu kendini tekrarlamaz</a:t>
            </a:r>
            <a:r>
              <a:rPr lang="tr-TR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2652" y="1768753"/>
                <a:ext cx="23052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𝑥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/>
                        </a:rPr>
                        <m:t>cos</m:t>
                      </m:r>
                      <m:r>
                        <a:rPr lang="tr-TR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𝑡</m:t>
                      </m:r>
                      <m:r>
                        <a:rPr lang="tr-T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52" y="1768753"/>
                <a:ext cx="230524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7420" y="3401706"/>
                <a:ext cx="23116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𝑦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cos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𝑡</m:t>
                    </m:r>
                    <m:r>
                      <a:rPr lang="tr-T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20" y="3401706"/>
                <a:ext cx="231165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21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9552" y="1268760"/>
                <a:ext cx="8208912" cy="2078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Buradan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/>
                              </a:rPr>
                              <m:t>𝐴</m:t>
                            </m:r>
                            <m:r>
                              <a:rPr lang="tr-TR" i="1">
                                <a:latin typeface="Cambria Math"/>
                              </a:rPr>
                              <m:t>±</m:t>
                            </m:r>
                            <m:r>
                              <a:rPr lang="tr-TR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tr-TR" i="1">
                        <a:latin typeface="Cambria Math"/>
                      </a:rPr>
                      <m:t>=</m:t>
                    </m:r>
                    <m:r>
                      <a:rPr lang="tr-TR" i="1">
                        <a:latin typeface="Cambria Math"/>
                      </a:rPr>
                      <m:t>𝑠𝑖𝑛𝐴𝑐𝑜𝑠𝐵</m:t>
                    </m:r>
                    <m:r>
                      <a:rPr lang="tr-TR" i="1">
                        <a:latin typeface="Cambria Math"/>
                      </a:rPr>
                      <m:t>±</m:t>
                    </m:r>
                    <m:r>
                      <a:rPr lang="tr-TR" i="1">
                        <a:latin typeface="Cambria Math"/>
                      </a:rPr>
                      <m:t>𝑐𝑜𝑠𝐴𝑠𝑖𝑛𝐵</m:t>
                    </m:r>
                  </m:oMath>
                </a14:m>
                <a:r>
                  <a:rPr lang="tr-TR" dirty="0"/>
                  <a:t>  eşitliğini kullanarak,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sin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r>
                      <a:rPr lang="tr-TR" i="1">
                        <a:latin typeface="Cambria Math"/>
                      </a:rPr>
                      <m:t>𝑤𝑡</m:t>
                    </m:r>
                    <m:r>
                      <a:rPr lang="tr-TR" i="1">
                        <a:latin typeface="Cambria Math"/>
                      </a:rPr>
                      <m:t>)</m:t>
                    </m:r>
                    <m:r>
                      <a:rPr lang="tr-TR" i="1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)+</m:t>
                    </m:r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cos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r>
                      <a:rPr lang="tr-TR" i="1">
                        <a:latin typeface="Cambria Math"/>
                      </a:rPr>
                      <m:t>𝑤𝑡</m:t>
                    </m:r>
                    <m:r>
                      <a:rPr lang="tr-TR" i="1">
                        <a:latin typeface="Cambria Math"/>
                      </a:rPr>
                      <m:t>)</m:t>
                    </m:r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                                           </a:t>
                </a:r>
                <a:r>
                  <a:rPr lang="tr-TR" dirty="0" smtClean="0"/>
                  <a:t>	   	(</a:t>
                </a:r>
                <a:r>
                  <a:rPr lang="tr-TR" dirty="0"/>
                  <a:t>2.14)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sin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r>
                      <a:rPr lang="tr-TR" i="1">
                        <a:latin typeface="Cambria Math"/>
                      </a:rPr>
                      <m:t>𝑤𝑡</m:t>
                    </m:r>
                    <m:r>
                      <a:rPr lang="tr-TR" i="1">
                        <a:latin typeface="Cambria Math"/>
                      </a:rPr>
                      <m:t>)</m:t>
                    </m:r>
                    <m:r>
                      <a:rPr lang="tr-TR" i="1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)+</m:t>
                    </m:r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cos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r>
                      <a:rPr lang="tr-TR" i="1">
                        <a:latin typeface="Cambria Math"/>
                      </a:rPr>
                      <m:t>𝑤𝑡</m:t>
                    </m:r>
                    <m:r>
                      <a:rPr lang="tr-TR" i="1">
                        <a:latin typeface="Cambria Math"/>
                      </a:rPr>
                      <m:t>)</m:t>
                    </m:r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				(2.15)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yazabiliriz.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8208912" cy="2078839"/>
              </a:xfrm>
              <a:prstGeom prst="rect">
                <a:avLst/>
              </a:prstGeom>
              <a:blipFill rotWithShape="1">
                <a:blip r:embed="rId2"/>
                <a:stretch>
                  <a:fillRect l="-669" b="-38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116632"/>
                <a:ext cx="8352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3"/>
                <a:r>
                  <a:rPr lang="tr-TR" b="1" u="sng" dirty="0"/>
                  <a:t>Eşit Frekanslı Dik </a:t>
                </a:r>
                <a:r>
                  <a:rPr lang="tr-TR" b="1" u="sng" dirty="0" smtClean="0"/>
                  <a:t>Titreşimler</a:t>
                </a:r>
              </a:p>
              <a:p>
                <a:pPr lvl="3"/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𝑥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sin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r>
                      <a:rPr lang="tr-TR" i="1">
                        <a:latin typeface="Cambria Math"/>
                      </a:rPr>
                      <m:t>𝑤𝑡</m:t>
                    </m:r>
                    <m:r>
                      <a:rPr lang="tr-T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			(2.12)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𝑦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sin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r>
                      <a:rPr lang="tr-TR" i="1">
                        <a:latin typeface="Cambria Math"/>
                      </a:rPr>
                      <m:t>𝑤𝑡</m:t>
                    </m:r>
                    <m:r>
                      <a:rPr lang="tr-T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			(2.13)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6632"/>
                <a:ext cx="8352927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23527" y="3501008"/>
                <a:ext cx="86409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/>
                  <a:t>(2.14) eşitliğini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 ile ve (2.15) eşitliğini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 ile </a:t>
                </a:r>
                <a:r>
                  <a:rPr lang="tr-TR" dirty="0" smtClean="0"/>
                  <a:t>çaralım </a:t>
                </a:r>
                <a:r>
                  <a:rPr lang="tr-TR" dirty="0"/>
                  <a:t>ve taraf tarafa çıkaralım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3501008"/>
                <a:ext cx="864095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564" t="-8197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18" name="Group 17"/>
          <p:cNvGrpSpPr/>
          <p:nvPr/>
        </p:nvGrpSpPr>
        <p:grpSpPr>
          <a:xfrm>
            <a:off x="539552" y="4005064"/>
            <a:ext cx="7632848" cy="1260099"/>
            <a:chOff x="539552" y="4545165"/>
            <a:chExt cx="7632848" cy="126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899592" y="5200418"/>
                  <a:ext cx="7272808" cy="5328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r-TR" dirty="0" smtClean="0"/>
                    <a:t>-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tr-TR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sin</m:t>
                          </m:r>
                          <m:r>
                            <a:rPr lang="tr-TR" i="1">
                              <a:latin typeface="Cambria Math"/>
                            </a:rPr>
                            <m:t>(</m:t>
                          </m:r>
                          <m:r>
                            <a:rPr lang="tr-TR" i="1">
                              <a:latin typeface="Cambria Math"/>
                            </a:rPr>
                            <m:t>𝑤𝑡</m:t>
                          </m:r>
                          <m:r>
                            <a:rPr lang="tr-TR" i="1">
                              <a:latin typeface="Cambria Math"/>
                            </a:rPr>
                            <m:t>)</m:t>
                          </m:r>
                          <m:r>
                            <a:rPr lang="tr-TR" i="1"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)</m:t>
                          </m:r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tr-TR" i="1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cos</m:t>
                          </m:r>
                          <m:r>
                            <a:rPr lang="tr-TR" i="1">
                              <a:latin typeface="Cambria Math"/>
                            </a:rPr>
                            <m:t>(</m:t>
                          </m:r>
                          <m:r>
                            <a:rPr lang="tr-TR" i="1">
                              <a:latin typeface="Cambria Math"/>
                            </a:rPr>
                            <m:t>𝑤𝑡</m:t>
                          </m:r>
                          <m:r>
                            <a:rPr lang="tr-TR" i="1">
                              <a:latin typeface="Cambria Math"/>
                            </a:rPr>
                            <m:t>)</m:t>
                          </m:r>
                          <m:r>
                            <a:rPr lang="tr-TR" i="1"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)</m:t>
                          </m:r>
                          <m: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5200418"/>
                  <a:ext cx="7272808" cy="5328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5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AutoShape 55"/>
            <p:cNvCxnSpPr>
              <a:cxnSpLocks noChangeShapeType="1"/>
            </p:cNvCxnSpPr>
            <p:nvPr/>
          </p:nvCxnSpPr>
          <p:spPr bwMode="auto">
            <a:xfrm>
              <a:off x="899592" y="5805264"/>
              <a:ext cx="68407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539552" y="4545165"/>
                  <a:ext cx="7321184" cy="6120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tr-T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/>
                          </a:rPr>
                          <m:t>sin</m:t>
                        </m:r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𝑤𝑡</m:t>
                        </m:r>
                        <m:r>
                          <a:rPr lang="tr-TR" i="1"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)</m:t>
                        </m:r>
                        <m:r>
                          <a:rPr lang="tr-T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/>
                          </a:rPr>
                          <m:t>cos</m:t>
                        </m:r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𝑤𝑡</m:t>
                        </m:r>
                        <m:r>
                          <a:rPr lang="tr-TR" i="1"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)</m:t>
                        </m:r>
                        <m:r>
                          <a:rPr lang="tr-T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545165"/>
                  <a:ext cx="7321184" cy="61202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7504" y="5380802"/>
                <a:ext cx="8352928" cy="116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)−</m:t>
                    </m:r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sin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r>
                      <a:rPr lang="tr-TR" i="1">
                        <a:latin typeface="Cambria Math"/>
                      </a:rPr>
                      <m:t>𝑤𝑡</m:t>
                    </m:r>
                    <m:r>
                      <a:rPr lang="tr-TR" i="1">
                        <a:latin typeface="Cambria Math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r>
                          <a:rPr lang="tr-TR" i="1"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)−</m:t>
                        </m:r>
                        <m:r>
                          <a:rPr lang="tr-TR" i="1"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tr-TR" dirty="0"/>
              </a:p>
              <a:p>
                <a:r>
                  <a:rPr lang="tr-TR" dirty="0"/>
                  <a:t>veya                          </a:t>
                </a:r>
              </a:p>
              <a:p>
                <a:r>
                  <a:rPr lang="tr-TR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)−</m:t>
                    </m:r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sin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r>
                      <a:rPr lang="tr-TR" i="1">
                        <a:latin typeface="Cambria Math"/>
                      </a:rPr>
                      <m:t>𝑤𝑡</m:t>
                    </m:r>
                    <m:r>
                      <a:rPr lang="tr-TR" i="1">
                        <a:latin typeface="Cambria Math"/>
                      </a:rPr>
                      <m:t>)</m:t>
                    </m:r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         		(2.16)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80802"/>
                <a:ext cx="8352928" cy="1168397"/>
              </a:xfrm>
              <a:prstGeom prst="rect">
                <a:avLst/>
              </a:prstGeom>
              <a:blipFill rotWithShape="1">
                <a:blip r:embed="rId7"/>
                <a:stretch>
                  <a:fillRect l="-6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22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27584" y="189769"/>
                <a:ext cx="7848872" cy="924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Benzer şekilde (2.14) eşitliğini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 ile ve (2.15) eşitliğini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 ile </a:t>
                </a:r>
                <a:r>
                  <a:rPr lang="tr-TR" dirty="0" smtClean="0"/>
                  <a:t>çaralım </a:t>
                </a:r>
                <a:r>
                  <a:rPr lang="tr-TR" dirty="0"/>
                  <a:t>ve taraf tarafa çıkaralım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89769"/>
                <a:ext cx="7848872" cy="924548"/>
              </a:xfrm>
              <a:prstGeom prst="rect">
                <a:avLst/>
              </a:prstGeom>
              <a:blipFill rotWithShape="1">
                <a:blip r:embed="rId2"/>
                <a:stretch>
                  <a:fillRect l="-699" b="-4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75780" y="5059991"/>
                <a:ext cx="7272808" cy="157953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tr-TR" dirty="0"/>
                  <a:t> 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tr-TR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4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tr-T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tr-TR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tr-TR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tr-TR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r-TR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tr-TR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tr-TR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tr-T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/>
                          </a:rPr>
                          <m:t>2</m:t>
                        </m:r>
                        <m:r>
                          <a:rPr lang="tr-TR" sz="2400" i="1">
                            <a:latin typeface="Cambria Math"/>
                          </a:rPr>
                          <m:t>𝑥𝑦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tr-TR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tr-T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tr-TR" sz="2400" i="1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/>
                          </a:rPr>
                          <m:t>(</m:t>
                        </m:r>
                        <m:r>
                          <a:rPr lang="tr-TR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/>
                      </a:rPr>
                      <m:t>)</m:t>
                    </m:r>
                  </m:oMath>
                </a14:m>
                <a:r>
                  <a:rPr lang="tr-TR" sz="2400" dirty="0"/>
                  <a:t>     </a:t>
                </a:r>
                <a:r>
                  <a:rPr lang="tr-TR" dirty="0"/>
                  <a:t>	(2.18)</a:t>
                </a:r>
              </a:p>
              <a:p>
                <a:endParaRPr lang="tr-TR" dirty="0" smtClean="0"/>
              </a:p>
              <a:p>
                <a:r>
                  <a:rPr lang="tr-TR" dirty="0" smtClean="0"/>
                  <a:t>Bu </a:t>
                </a:r>
                <a:r>
                  <a:rPr lang="tr-TR" dirty="0" smtClean="0"/>
                  <a:t>elisin </a:t>
                </a:r>
                <a:r>
                  <a:rPr lang="tr-TR" dirty="0"/>
                  <a:t>genel denklemidir.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80" y="5059991"/>
                <a:ext cx="7272808" cy="15795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3568" y="2825395"/>
                <a:ext cx="8175864" cy="1112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tr-TR" i="1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prstClr val="black"/>
                        </a:solidFill>
                        <a:latin typeface="Cambria Math"/>
                      </a:rPr>
                      <m:t>)−</m:t>
                    </m:r>
                    <m:f>
                      <m:f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i="1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tr-TR">
                        <a:solidFill>
                          <a:prstClr val="black"/>
                        </a:solidFill>
                        <a:latin typeface="Cambria Math"/>
                      </a:rPr>
                      <m:t>cos</m:t>
                    </m:r>
                    <m:r>
                      <a:rPr lang="tr-TR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tr-TR" i="1">
                        <a:solidFill>
                          <a:prstClr val="black"/>
                        </a:solidFill>
                        <a:latin typeface="Cambria Math"/>
                      </a:rPr>
                      <m:t>𝑤𝑡</m:t>
                    </m:r>
                    <m:r>
                      <a:rPr lang="tr-TR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a:rPr lang="tr-TR" i="1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prstClr val="black"/>
                    </a:solidFill>
                  </a:rPr>
                  <a:t>	            (2.17)	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tr-TR" dirty="0">
                    <a:solidFill>
                      <a:prstClr val="black"/>
                    </a:solidFill>
                  </a:rPr>
                  <a:t>eşitliğini elde ederiz.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25395"/>
                <a:ext cx="8175864" cy="1112997"/>
              </a:xfrm>
              <a:prstGeom prst="rect">
                <a:avLst/>
              </a:prstGeom>
              <a:blipFill rotWithShape="1">
                <a:blip r:embed="rId4"/>
                <a:stretch>
                  <a:fillRect l="-597" b="-38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47412" y="1340768"/>
            <a:ext cx="7710020" cy="1440160"/>
            <a:chOff x="947412" y="1340768"/>
            <a:chExt cx="7710020" cy="1440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947412" y="1340768"/>
                  <a:ext cx="7321184" cy="6120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/>
                          </a:rPr>
                          <m:t>sin</m:t>
                        </m:r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𝑤𝑡</m:t>
                        </m:r>
                        <m:r>
                          <a:rPr lang="tr-TR" i="1"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/>
                          </a:rPr>
                          <m:t>)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/>
                          </a:rPr>
                          <m:t>cos</m:t>
                        </m:r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𝑤𝑡</m:t>
                        </m:r>
                        <m:r>
                          <a:rPr lang="tr-TR" i="1"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latin typeface="Cambria Math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)</m:t>
                        </m:r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12" y="1340768"/>
                  <a:ext cx="7321184" cy="61202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384624" y="2132856"/>
                  <a:ext cx="7272808" cy="5328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r-TR" dirty="0" smtClean="0"/>
                    <a:t>-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tr-TR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sin</m:t>
                          </m:r>
                          <m:r>
                            <a:rPr lang="tr-TR" i="1">
                              <a:latin typeface="Cambria Math"/>
                            </a:rPr>
                            <m:t>(</m:t>
                          </m:r>
                          <m:r>
                            <a:rPr lang="tr-TR" i="1">
                              <a:latin typeface="Cambria Math"/>
                            </a:rPr>
                            <m:t>𝑤𝑡</m:t>
                          </m:r>
                          <m:r>
                            <a:rPr lang="tr-TR" i="1">
                              <a:latin typeface="Cambria Math"/>
                            </a:rPr>
                            <m:t>)</m:t>
                          </m:r>
                          <m:r>
                            <a:rPr lang="tr-TR" i="1"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)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tr-TR" i="1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cos</m:t>
                          </m:r>
                          <m:r>
                            <a:rPr lang="tr-TR" i="1">
                              <a:latin typeface="Cambria Math"/>
                            </a:rPr>
                            <m:t>(</m:t>
                          </m:r>
                          <m:r>
                            <a:rPr lang="tr-TR" i="1">
                              <a:latin typeface="Cambria Math"/>
                            </a:rPr>
                            <m:t>𝑤𝑡</m:t>
                          </m:r>
                          <m:r>
                            <a:rPr lang="tr-TR" i="1">
                              <a:latin typeface="Cambria Math"/>
                            </a:rPr>
                            <m:t>)</m:t>
                          </m:r>
                          <m:r>
                            <a:rPr lang="tr-TR" i="1">
                              <a:latin typeface="Cambria Math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/>
                            </a:rPr>
                            <m:t>)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624" y="2132856"/>
                  <a:ext cx="7272808" cy="53283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71" b="-114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AutoShape 55"/>
            <p:cNvCxnSpPr>
              <a:cxnSpLocks noChangeShapeType="1"/>
            </p:cNvCxnSpPr>
            <p:nvPr/>
          </p:nvCxnSpPr>
          <p:spPr bwMode="auto">
            <a:xfrm>
              <a:off x="1187624" y="2780928"/>
              <a:ext cx="68407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1640" y="3962663"/>
                <a:ext cx="7200800" cy="495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)−</m:t>
                    </m:r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sin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r>
                      <a:rPr lang="tr-TR" i="1">
                        <a:latin typeface="Cambria Math"/>
                      </a:rPr>
                      <m:t>𝑤𝑡</m:t>
                    </m:r>
                    <m:r>
                      <a:rPr lang="tr-TR" i="1">
                        <a:latin typeface="Cambria Math"/>
                      </a:rPr>
                      <m:t>)</m:t>
                    </m:r>
                    <m:r>
                      <a:rPr lang="tr-TR" i="1">
                        <a:latin typeface="Cambria Math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         		(2.16)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962663"/>
                <a:ext cx="7200800" cy="495777"/>
              </a:xfrm>
              <a:prstGeom prst="rect">
                <a:avLst/>
              </a:prstGeom>
              <a:blipFill rotWithShape="1"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55576" y="4509120"/>
            <a:ext cx="78250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dirty="0">
                <a:solidFill>
                  <a:prstClr val="black"/>
                </a:solidFill>
              </a:rPr>
              <a:t>Eşitlik (2.16) ve (2.17)’nin kareleri </a:t>
            </a:r>
            <a:r>
              <a:rPr lang="tr-TR" dirty="0" smtClean="0">
                <a:solidFill>
                  <a:prstClr val="black"/>
                </a:solidFill>
              </a:rPr>
              <a:t>alını </a:t>
            </a:r>
            <a:r>
              <a:rPr lang="tr-TR" dirty="0">
                <a:solidFill>
                  <a:prstClr val="black"/>
                </a:solidFill>
              </a:rPr>
              <a:t>taraf tarafa </a:t>
            </a:r>
            <a:r>
              <a:rPr lang="tr-TR" dirty="0" smtClean="0">
                <a:solidFill>
                  <a:prstClr val="black"/>
                </a:solidFill>
              </a:rPr>
              <a:t>tolanırsa</a:t>
            </a:r>
            <a:endParaRPr lang="tr-T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35040" y="134097"/>
            <a:ext cx="5449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0070C0"/>
                </a:solidFill>
              </a:rPr>
              <a:t>Faz farkının özel bazı değerleri için analiz </a:t>
            </a:r>
            <a:r>
              <a:rPr lang="tr-TR" sz="2000" dirty="0" smtClean="0">
                <a:solidFill>
                  <a:srgbClr val="0070C0"/>
                </a:solidFill>
              </a:rPr>
              <a:t>yaalım</a:t>
            </a:r>
            <a:r>
              <a:rPr lang="tr-TR" sz="2000" dirty="0">
                <a:solidFill>
                  <a:srgbClr val="0070C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5536" y="899290"/>
                <a:ext cx="3968074" cy="432683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tr-TR" sz="2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    </m:t>
                        </m:r>
                        <m:r>
                          <a:rPr lang="tr-TR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𝜹</m:t>
                        </m:r>
                        <m:r>
                          <a:rPr lang="tr-TR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tr-TR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tr-TR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tr-TR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tr-TR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tr-TR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tr-TR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tr-TR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tr-TR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tr-TR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tr-TR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𝝅</m:t>
                    </m:r>
                    <m:r>
                      <a:rPr lang="tr-TR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tr-TR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𝟒</m:t>
                    </m:r>
                    <m:r>
                      <a:rPr lang="tr-TR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𝝅</m:t>
                    </m:r>
                    <m:r>
                      <a:rPr lang="tr-TR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… </m:t>
                    </m:r>
                  </m:oMath>
                </a14:m>
                <a:r>
                  <a:rPr lang="tr-TR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9290"/>
                <a:ext cx="3968074" cy="432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4688" y="1484784"/>
                <a:ext cx="7551688" cy="980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/>
                  <a:t>Bu koşulda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i="1">
                          <a:latin typeface="Cambria Math"/>
                        </a:rPr>
                        <m:t>=1  </m:t>
                      </m:r>
                      <m:r>
                        <a:rPr lang="tr-TR" i="1">
                          <a:latin typeface="Cambria Math"/>
                        </a:rPr>
                        <m:t>𝑣𝑒</m:t>
                      </m:r>
                      <m:r>
                        <a:rPr lang="tr-TR" i="1"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(</m:t>
                          </m:r>
                          <m:r>
                            <a:rPr lang="tr-TR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)=0</m:t>
                      </m:r>
                      <m:r>
                        <a:rPr lang="tr-TR">
                          <a:latin typeface="Cambria Math"/>
                        </a:rPr>
                        <m:t>     </m:t>
                      </m:r>
                      <m:r>
                        <a:rPr lang="tr-TR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olacağından, (2.18) eşitliği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8" y="1484784"/>
                <a:ext cx="7551688" cy="980910"/>
              </a:xfrm>
              <a:prstGeom prst="rect">
                <a:avLst/>
              </a:prstGeom>
              <a:blipFill rotWithShape="1">
                <a:blip r:embed="rId3"/>
                <a:stretch>
                  <a:fillRect l="-646" t="-3125" b="-9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55436" y="617226"/>
                <a:ext cx="4588564" cy="7147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  <m:r>
                            <a:rPr lang="tr-TR" i="1">
                              <a:latin typeface="Cambria Math"/>
                            </a:rPr>
                            <m:t>𝑥𝑦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(</m:t>
                          </m:r>
                          <m:r>
                            <a:rPr lang="tr-TR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436" y="617226"/>
                <a:ext cx="4588564" cy="7147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3624" y="2636912"/>
                <a:ext cx="7338736" cy="639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tr-TR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tr-TR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/>
                          </a:rPr>
                          <m:t>2</m:t>
                        </m:r>
                        <m:r>
                          <a:rPr lang="tr-TR" sz="2000" i="1">
                            <a:latin typeface="Cambria Math"/>
                          </a:rPr>
                          <m:t>𝑥𝑦</m:t>
                        </m:r>
                      </m:num>
                      <m:den>
                        <m:sSub>
                          <m:sSub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000" i="1">
                        <a:latin typeface="Cambria Math"/>
                      </a:rPr>
                      <m:t>=0</m:t>
                    </m:r>
                  </m:oMath>
                </a14:m>
                <a:r>
                  <a:rPr lang="tr-TR" sz="2000" dirty="0"/>
                  <a:t>     </a:t>
                </a:r>
                <a:r>
                  <a:rPr lang="tr-TR" sz="2000" dirty="0" smtClean="0"/>
                  <a:t>  olur</a:t>
                </a:r>
                <a:r>
                  <a:rPr lang="tr-TR" sz="2000" dirty="0"/>
                  <a:t>. Buradan da  </a:t>
                </a:r>
                <a:r>
                  <a:rPr lang="tr-TR" sz="2000" dirty="0" smtClean="0"/>
                  <a:t>  </a:t>
                </a:r>
                <a:endParaRPr lang="tr-TR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24" y="2636912"/>
                <a:ext cx="7338736" cy="6391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49870" y="2715208"/>
                <a:ext cx="2314993" cy="5675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tr-TR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tr-TR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tr-TR" dirty="0" smtClean="0"/>
                  <a:t>             (2.19)</a:t>
                </a:r>
                <a:endParaRPr lang="tr-T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870" y="2715208"/>
                <a:ext cx="2314993" cy="5675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452320" y="2798917"/>
            <a:ext cx="1319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2000" dirty="0">
                <a:solidFill>
                  <a:prstClr val="black"/>
                </a:solidFill>
              </a:rPr>
              <a:t>elde edilir.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576" y="3939470"/>
            <a:ext cx="3755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Bu hareket doğrusal </a:t>
            </a:r>
            <a:r>
              <a:rPr lang="tr-TR" dirty="0" smtClean="0"/>
              <a:t>olu, </a:t>
            </a:r>
            <a:r>
              <a:rPr lang="tr-TR" dirty="0"/>
              <a:t>x ve y’nin her ikisi de </a:t>
            </a:r>
            <a:r>
              <a:rPr lang="tr-TR" dirty="0" smtClean="0"/>
              <a:t>ozitif </a:t>
            </a:r>
            <a:r>
              <a:rPr lang="tr-TR" dirty="0"/>
              <a:t>ya da her ikisi de negatif olmak kaydıyla </a:t>
            </a:r>
            <a:r>
              <a:rPr lang="tr-TR" dirty="0" smtClean="0"/>
              <a:t>şekildeki gibi dikdörtgenin BD </a:t>
            </a:r>
            <a:r>
              <a:rPr lang="tr-TR" dirty="0"/>
              <a:t>köşegeni boyunca BHH </a:t>
            </a:r>
            <a:r>
              <a:rPr lang="tr-TR" dirty="0" smtClean="0"/>
              <a:t>yaar</a:t>
            </a:r>
            <a:r>
              <a:rPr lang="tr-TR" dirty="0"/>
              <a:t>. (</a:t>
            </a:r>
            <a:r>
              <a:rPr lang="tr-TR" dirty="0" smtClean="0"/>
              <a:t>Otikte </a:t>
            </a:r>
            <a:r>
              <a:rPr lang="tr-TR" dirty="0"/>
              <a:t>lineer </a:t>
            </a:r>
            <a:r>
              <a:rPr lang="tr-TR" dirty="0" smtClean="0"/>
              <a:t>olarize </a:t>
            </a:r>
            <a:r>
              <a:rPr lang="tr-TR" dirty="0"/>
              <a:t>olmuş titreşimlere karşılık gelir.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259575" y="3645024"/>
            <a:ext cx="3939572" cy="2810872"/>
            <a:chOff x="7552" y="1690"/>
            <a:chExt cx="3572" cy="2272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7858" y="1690"/>
              <a:ext cx="3266" cy="1964"/>
              <a:chOff x="8250" y="4402"/>
              <a:chExt cx="3266" cy="1964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8250" y="4858"/>
                <a:ext cx="2698" cy="1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r-TR"/>
              </a:p>
            </p:txBody>
          </p:sp>
          <p:cxnSp>
            <p:nvCxnSpPr>
              <p:cNvPr id="17" name="AutoShape 60"/>
              <p:cNvCxnSpPr>
                <a:cxnSpLocks noChangeShapeType="1"/>
              </p:cNvCxnSpPr>
              <p:nvPr/>
            </p:nvCxnSpPr>
            <p:spPr bwMode="auto">
              <a:xfrm flipV="1">
                <a:off x="8250" y="4858"/>
                <a:ext cx="2698" cy="1508"/>
              </a:xfrm>
              <a:prstGeom prst="straightConnector1">
                <a:avLst/>
              </a:prstGeom>
              <a:noFill/>
              <a:ln w="38100">
                <a:solidFill>
                  <a:srgbClr val="00206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61"/>
              <p:cNvCxnSpPr>
                <a:cxnSpLocks noChangeShapeType="1"/>
              </p:cNvCxnSpPr>
              <p:nvPr/>
            </p:nvCxnSpPr>
            <p:spPr bwMode="auto">
              <a:xfrm flipV="1">
                <a:off x="9473" y="4558"/>
                <a:ext cx="0" cy="11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62"/>
              <p:cNvCxnSpPr>
                <a:cxnSpLocks noChangeShapeType="1"/>
              </p:cNvCxnSpPr>
              <p:nvPr/>
            </p:nvCxnSpPr>
            <p:spPr bwMode="auto">
              <a:xfrm>
                <a:off x="9460" y="5688"/>
                <a:ext cx="181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Text Box 63"/>
              <p:cNvSpPr txBox="1">
                <a:spLocks noChangeArrowheads="1"/>
              </p:cNvSpPr>
              <p:nvPr/>
            </p:nvSpPr>
            <p:spPr bwMode="auto">
              <a:xfrm>
                <a:off x="9412" y="4402"/>
                <a:ext cx="372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y 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  <a:p>
                <a:pPr marL="89916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                                                                         x </a:t>
                </a:r>
              </a:p>
            </p:txBody>
          </p:sp>
          <p:sp>
            <p:nvSpPr>
              <p:cNvPr id="21" name="Text Box 64"/>
              <p:cNvSpPr txBox="1">
                <a:spLocks noChangeArrowheads="1"/>
              </p:cNvSpPr>
              <p:nvPr/>
            </p:nvSpPr>
            <p:spPr bwMode="auto">
              <a:xfrm>
                <a:off x="10534" y="5349"/>
                <a:ext cx="612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>
                    <a:effectLst/>
                    <a:latin typeface="Calibri"/>
                    <a:ea typeface="Times New Roman"/>
                    <a:cs typeface="Times New Roman"/>
                  </a:rPr>
                  <a:t>A </a:t>
                </a:r>
                <a:r>
                  <a:rPr lang="tr-TR" baseline="-25000">
                    <a:effectLst/>
                    <a:latin typeface="Calibri"/>
                    <a:ea typeface="Times New Roman"/>
                    <a:cs typeface="Times New Roman"/>
                  </a:rPr>
                  <a:t>1</a:t>
                </a:r>
                <a:r>
                  <a:rPr lang="tr-TR">
                    <a:effectLst/>
                    <a:latin typeface="Calibri"/>
                    <a:ea typeface="Times New Roman"/>
                    <a:cs typeface="Times New Roman"/>
                  </a:rPr>
                  <a:t>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  <a:p>
                <a:pPr marL="89916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>
                    <a:effectLst/>
                    <a:latin typeface="Calibri"/>
                    <a:ea typeface="Times New Roman"/>
                    <a:cs typeface="Times New Roman"/>
                  </a:rPr>
                  <a:t>                                                                         x </a:t>
                </a:r>
              </a:p>
            </p:txBody>
          </p:sp>
          <p:sp>
            <p:nvSpPr>
              <p:cNvPr id="22" name="Text Box 65"/>
              <p:cNvSpPr txBox="1">
                <a:spLocks noChangeArrowheads="1"/>
              </p:cNvSpPr>
              <p:nvPr/>
            </p:nvSpPr>
            <p:spPr bwMode="auto">
              <a:xfrm>
                <a:off x="9126" y="5401"/>
                <a:ext cx="3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>
                    <a:effectLst/>
                    <a:latin typeface="Calibri"/>
                    <a:ea typeface="Times New Roman"/>
                    <a:cs typeface="Times New Roman"/>
                  </a:rPr>
                  <a:t>O</a:t>
                </a:r>
              </a:p>
            </p:txBody>
          </p:sp>
          <p:sp>
            <p:nvSpPr>
              <p:cNvPr id="23" name="Text Box 66"/>
              <p:cNvSpPr txBox="1">
                <a:spLocks noChangeArrowheads="1"/>
              </p:cNvSpPr>
              <p:nvPr/>
            </p:nvSpPr>
            <p:spPr bwMode="auto">
              <a:xfrm>
                <a:off x="11144" y="5472"/>
                <a:ext cx="372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>
                    <a:effectLst/>
                    <a:latin typeface="Calibri"/>
                    <a:ea typeface="Times New Roman"/>
                    <a:cs typeface="Times New Roman"/>
                  </a:rPr>
                  <a:t>x 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  <a:p>
                <a:pPr marL="89916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>
                    <a:effectLst/>
                    <a:latin typeface="Calibri"/>
                    <a:ea typeface="Times New Roman"/>
                    <a:cs typeface="Times New Roman"/>
                  </a:rPr>
                  <a:t>                                                                         x </a:t>
                </a:r>
              </a:p>
            </p:txBody>
          </p:sp>
          <p:sp>
            <p:nvSpPr>
              <p:cNvPr id="24" name="Text Box 67"/>
              <p:cNvSpPr txBox="1">
                <a:spLocks noChangeArrowheads="1"/>
              </p:cNvSpPr>
              <p:nvPr/>
            </p:nvSpPr>
            <p:spPr bwMode="auto">
              <a:xfrm>
                <a:off x="9047" y="4819"/>
                <a:ext cx="612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A </a:t>
                </a:r>
                <a:r>
                  <a:rPr lang="tr-TR" baseline="-25000" dirty="0">
                    <a:effectLst/>
                    <a:latin typeface="Calibri"/>
                    <a:ea typeface="Times New Roman"/>
                    <a:cs typeface="Times New Roman"/>
                  </a:rPr>
                  <a:t>2</a:t>
                </a: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  <a:p>
                <a:pPr marL="89916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                                                                         x </a:t>
                </a:r>
              </a:p>
            </p:txBody>
          </p:sp>
        </p:grpSp>
        <p:sp>
          <p:nvSpPr>
            <p:cNvPr id="14" name="Text Box 68"/>
            <p:cNvSpPr txBox="1">
              <a:spLocks noChangeArrowheads="1"/>
            </p:cNvSpPr>
            <p:nvPr/>
          </p:nvSpPr>
          <p:spPr bwMode="auto">
            <a:xfrm>
              <a:off x="7552" y="3506"/>
              <a:ext cx="38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>
                  <a:effectLst/>
                  <a:latin typeface="Calibri"/>
                  <a:ea typeface="Times New Roman"/>
                  <a:cs typeface="Times New Roman"/>
                </a:rPr>
                <a:t>D</a:t>
              </a:r>
            </a:p>
          </p:txBody>
        </p:sp>
        <p:sp>
          <p:nvSpPr>
            <p:cNvPr id="15" name="Text Box 69"/>
            <p:cNvSpPr txBox="1">
              <a:spLocks noChangeArrowheads="1"/>
            </p:cNvSpPr>
            <p:nvPr/>
          </p:nvSpPr>
          <p:spPr bwMode="auto">
            <a:xfrm>
              <a:off x="10472" y="1846"/>
              <a:ext cx="38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>
                  <a:effectLst/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36" y="188640"/>
                <a:ext cx="8208912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/>
                  <a:t>II</a:t>
                </a:r>
                <a:r>
                  <a:rPr lang="tr-TR" b="1" dirty="0"/>
                  <a:t>. yol:</a:t>
                </a:r>
                <a:r>
                  <a:rPr lang="tr-TR" dirty="0"/>
                  <a:t> Üst üste gelen titreşim hareketleri arasındaki faz farkı </a:t>
                </a:r>
                <a:r>
                  <a:rPr lang="tr-TR" sz="2000" dirty="0">
                    <a:solidFill>
                      <a:srgbClr val="0070C0"/>
                    </a:solidFill>
                    <a:sym typeface="Symbol"/>
                  </a:rPr>
                  <a:t></a:t>
                </a:r>
                <a:r>
                  <a:rPr lang="tr-TR" dirty="0"/>
                  <a:t> olacak şekilde birbirine dik iki titreşim için				</a:t>
                </a:r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𝑥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/>
                        </a:rPr>
                        <m:t>cos</m:t>
                      </m:r>
                      <m:r>
                        <a:rPr lang="tr-TR" i="1">
                          <a:latin typeface="Cambria Math"/>
                        </a:rPr>
                        <m:t>(</m:t>
                      </m:r>
                      <m:r>
                        <a:rPr lang="tr-TR" i="1">
                          <a:latin typeface="Cambria Math"/>
                        </a:rPr>
                        <m:t>𝑤𝑡</m:t>
                      </m:r>
                      <m:r>
                        <a:rPr lang="tr-T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𝑦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/>
                        </a:rPr>
                        <m:t>cos</m:t>
                      </m:r>
                      <m:r>
                        <a:rPr lang="tr-TR" i="1">
                          <a:latin typeface="Cambria Math"/>
                        </a:rPr>
                        <m:t>(</m:t>
                      </m:r>
                      <m:r>
                        <a:rPr lang="tr-TR" i="1">
                          <a:latin typeface="Cambria Math"/>
                        </a:rPr>
                        <m:t>𝑤𝑡</m:t>
                      </m:r>
                      <m:r>
                        <a:rPr lang="tr-TR" i="1">
                          <a:latin typeface="Cambria Math"/>
                        </a:rPr>
                        <m:t>+</m:t>
                      </m:r>
                      <m:r>
                        <a:rPr lang="tr-TR" i="1">
                          <a:latin typeface="Cambria Math"/>
                        </a:rPr>
                        <m:t>𝛿</m:t>
                      </m:r>
                      <m:r>
                        <a:rPr lang="tr-T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yazabiliriz.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8640"/>
                <a:ext cx="8208912" cy="1508105"/>
              </a:xfrm>
              <a:prstGeom prst="rect">
                <a:avLst/>
              </a:prstGeom>
              <a:blipFill rotWithShape="1">
                <a:blip r:embed="rId2"/>
                <a:stretch>
                  <a:fillRect l="-669" t="-2429" b="-56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5536" y="1772816"/>
                <a:ext cx="84249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𝛿</m:t>
                        </m:r>
                        <m:r>
                          <a:rPr lang="tr-TR" i="1">
                            <a:latin typeface="Cambria Math"/>
                          </a:rPr>
                          <m:t>=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=0, 2</m:t>
                    </m:r>
                    <m:r>
                      <a:rPr lang="tr-TR" i="1">
                        <a:latin typeface="Cambria Math"/>
                      </a:rPr>
                      <m:t>𝜋</m:t>
                    </m:r>
                    <m:r>
                      <a:rPr lang="tr-TR" i="1">
                        <a:latin typeface="Cambria Math"/>
                      </a:rPr>
                      <m:t>, 4</m:t>
                    </m:r>
                    <m:r>
                      <a:rPr lang="tr-TR" i="1">
                        <a:latin typeface="Cambria Math"/>
                      </a:rPr>
                      <m:t>𝜋</m:t>
                    </m:r>
                    <m:r>
                      <a:rPr lang="tr-TR" i="1">
                        <a:latin typeface="Cambria Math"/>
                      </a:rPr>
                      <m:t>, … </m:t>
                    </m:r>
                  </m:oMath>
                </a14:m>
                <a:r>
                  <a:rPr lang="tr-TR" dirty="0"/>
                  <a:t> için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tr-TR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>
                        <a:solidFill>
                          <a:srgbClr val="FF0000"/>
                        </a:solidFill>
                        <a:latin typeface="Cambria Math"/>
                      </a:rPr>
                      <m:t>cos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/>
                      </a:rPr>
                      <m:t>𝑤𝑡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/>
                  <a:t>şeklinde yazılabilir. Bu durumda x ve y arasındaki ilişkiyi veren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842493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51" t="-4717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7544" y="2423269"/>
                <a:ext cx="4824536" cy="57368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1" i="1">
                        <a:latin typeface="Cambria Math"/>
                      </a:rPr>
                      <m:t>𝒚</m:t>
                    </m:r>
                    <m:r>
                      <a:rPr lang="tr-TR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0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0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tr-TR" sz="2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0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tr-TR" sz="2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tr-TR" sz="2000" b="1" i="1">
                        <a:latin typeface="Cambria Math"/>
                      </a:rPr>
                      <m:t>𝒙</m:t>
                    </m:r>
                  </m:oMath>
                </a14:m>
                <a:r>
                  <a:rPr lang="tr-TR" sz="2000" b="1" dirty="0"/>
                  <a:t>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/>
                          </a:rPr>
                          <m:t>𝜹</m:t>
                        </m:r>
                        <m:r>
                          <a:rPr lang="tr-TR" sz="2000" b="1" i="1">
                            <a:latin typeface="Cambria Math"/>
                          </a:rPr>
                          <m:t>=</m:t>
                        </m:r>
                        <m:r>
                          <a:rPr lang="tr-TR" sz="2000" b="1" i="1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tr-TR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tr-TR" sz="20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tr-T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tr-TR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tr-TR" sz="2000" b="1" i="1">
                        <a:latin typeface="Cambria Math"/>
                      </a:rPr>
                      <m:t>=</m:t>
                    </m:r>
                    <m:r>
                      <a:rPr lang="tr-TR" sz="2000" b="1" i="1">
                        <a:latin typeface="Cambria Math"/>
                      </a:rPr>
                      <m:t>𝟎</m:t>
                    </m:r>
                    <m:r>
                      <a:rPr lang="tr-TR" sz="2000" b="1" i="1">
                        <a:latin typeface="Cambria Math"/>
                      </a:rPr>
                      <m:t>, </m:t>
                    </m:r>
                    <m:r>
                      <a:rPr lang="tr-TR" sz="2000" b="1" i="1">
                        <a:latin typeface="Cambria Math"/>
                      </a:rPr>
                      <m:t>𝟐</m:t>
                    </m:r>
                    <m:r>
                      <a:rPr lang="tr-TR" sz="2000" b="1" i="1">
                        <a:latin typeface="Cambria Math"/>
                      </a:rPr>
                      <m:t>𝝅</m:t>
                    </m:r>
                    <m:r>
                      <a:rPr lang="tr-TR" sz="2000" b="1" i="1">
                        <a:latin typeface="Cambria Math"/>
                      </a:rPr>
                      <m:t>, </m:t>
                    </m:r>
                    <m:r>
                      <a:rPr lang="tr-TR" sz="2000" b="1" i="1">
                        <a:latin typeface="Cambria Math"/>
                      </a:rPr>
                      <m:t>𝟒</m:t>
                    </m:r>
                    <m:r>
                      <a:rPr lang="tr-TR" sz="2000" b="1" i="1">
                        <a:latin typeface="Cambria Math"/>
                      </a:rPr>
                      <m:t>𝝅</m:t>
                    </m:r>
                    <m:r>
                      <a:rPr lang="tr-TR" sz="2000" b="1" i="1">
                        <a:latin typeface="Cambria Math"/>
                      </a:rPr>
                      <m:t>, …</m:t>
                    </m:r>
                  </m:oMath>
                </a14:m>
                <a:r>
                  <a:rPr lang="tr-TR" sz="2000" b="1" dirty="0"/>
                  <a:t>)</a:t>
                </a:r>
                <a:r>
                  <a:rPr lang="tr-TR" sz="2000" b="1" dirty="0" smtClean="0"/>
                  <a:t>     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23269"/>
                <a:ext cx="4824536" cy="573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292080" y="2525444"/>
            <a:ext cx="3330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(2.19) ifadesine </a:t>
            </a:r>
            <a:r>
              <a:rPr lang="tr-TR" dirty="0"/>
              <a:t>ulaşmış oluruz.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3284984"/>
            <a:ext cx="1992853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tr-TR" sz="2000" b="1" dirty="0" smtClean="0">
                <a:sym typeface="Symbol"/>
              </a:rPr>
              <a:t>b) </a:t>
            </a:r>
            <a:r>
              <a:rPr lang="tr-TR" sz="2000" b="1" dirty="0" smtClean="0"/>
              <a:t> </a:t>
            </a:r>
            <a:r>
              <a:rPr lang="tr-TR" sz="2000" b="1" dirty="0"/>
              <a:t>= </a:t>
            </a:r>
            <a:r>
              <a:rPr lang="tr-TR" sz="2000" b="1" dirty="0">
                <a:sym typeface="Symbol"/>
              </a:rPr>
              <a:t></a:t>
            </a:r>
            <a:r>
              <a:rPr lang="tr-TR" sz="2000" b="1" dirty="0"/>
              <a:t>, 3</a:t>
            </a:r>
            <a:r>
              <a:rPr lang="tr-TR" sz="2000" b="1" dirty="0">
                <a:sym typeface="Symbol"/>
              </a:rPr>
              <a:t></a:t>
            </a:r>
            <a:r>
              <a:rPr lang="tr-TR" sz="2000" b="1" dirty="0"/>
              <a:t>, 5</a:t>
            </a:r>
            <a:r>
              <a:rPr lang="tr-TR" sz="2000" b="1" dirty="0">
                <a:sym typeface="Symbol"/>
              </a:rPr>
              <a:t></a:t>
            </a:r>
            <a:r>
              <a:rPr lang="tr-TR" sz="2000" b="1" dirty="0"/>
              <a:t>,…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31540" y="3796577"/>
                <a:ext cx="8352928" cy="991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/>
                  <a:t>                                             </a:t>
                </a:r>
                <a:endParaRPr lang="tr-TR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  <m:r>
                            <a:rPr lang="tr-TR" i="1">
                              <a:latin typeface="Cambria Math"/>
                            </a:rPr>
                            <m:t>𝑥𝑦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/>
                            </a:rPr>
                            <m:t>𝛿</m:t>
                          </m:r>
                        </m:e>
                      </m:d>
                      <m:r>
                        <a:rPr lang="tr-TR" b="0" i="1" smtClean="0">
                          <a:latin typeface="Cambria Math"/>
                        </a:rPr>
                        <m:t>       </m:t>
                      </m:r>
                      <m:r>
                        <a:rPr lang="tr-TR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tr-TR" b="0" i="1" smtClean="0">
                          <a:latin typeface="Cambria Math"/>
                        </a:rPr>
                        <m:t>       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  <m:r>
                            <a:rPr lang="tr-TR" i="1">
                              <a:latin typeface="Cambria Math"/>
                            </a:rPr>
                            <m:t>𝑥𝑦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796577"/>
                <a:ext cx="8352928" cy="9917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25172" y="5055866"/>
                <a:ext cx="420152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Bu hareket,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𝛿</m:t>
                        </m:r>
                        <m:r>
                          <a:rPr lang="tr-TR" i="1">
                            <a:latin typeface="Cambria Math"/>
                          </a:rPr>
                          <m:t>=</m:t>
                        </m:r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=0, 2</m:t>
                    </m:r>
                    <m:r>
                      <a:rPr lang="tr-TR" i="1">
                        <a:latin typeface="Cambria Math"/>
                      </a:rPr>
                      <m:t>𝜋</m:t>
                    </m:r>
                    <m:r>
                      <a:rPr lang="tr-TR" i="1">
                        <a:latin typeface="Cambria Math"/>
                      </a:rPr>
                      <m:t>, 4</m:t>
                    </m:r>
                    <m:r>
                      <a:rPr lang="tr-TR" i="1">
                        <a:latin typeface="Cambria Math"/>
                      </a:rPr>
                      <m:t>𝜋</m:t>
                    </m:r>
                    <m:r>
                      <a:rPr lang="tr-TR" i="1">
                        <a:latin typeface="Cambria Math"/>
                      </a:rPr>
                      <m:t>, …</m:t>
                    </m:r>
                  </m:oMath>
                </a14:m>
                <a:r>
                  <a:rPr lang="tr-TR" dirty="0"/>
                  <a:t> durumundaki harekete benzemektedir ancak bu sefer dikdörtgenin diğer köşegeni boyunca doğrusal bir BHH </a:t>
                </a:r>
                <a:r>
                  <a:rPr lang="tr-TR" dirty="0" smtClean="0"/>
                  <a:t>yaar</a:t>
                </a:r>
                <a:r>
                  <a:rPr lang="tr-TR" dirty="0"/>
                  <a:t>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2" y="5055866"/>
                <a:ext cx="4201528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306" r="-1161" b="-20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364088" y="4634081"/>
            <a:ext cx="3051430" cy="2107287"/>
            <a:chOff x="7382" y="1831"/>
            <a:chExt cx="3604" cy="2131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7778" y="1831"/>
              <a:ext cx="3208" cy="1955"/>
              <a:chOff x="8170" y="4543"/>
              <a:chExt cx="3208" cy="1955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8170" y="4970"/>
                <a:ext cx="2778" cy="1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r-TR"/>
              </a:p>
            </p:txBody>
          </p:sp>
          <p:cxnSp>
            <p:nvCxnSpPr>
              <p:cNvPr id="18" name="AutoShape 60"/>
              <p:cNvCxnSpPr>
                <a:cxnSpLocks noChangeShapeType="1"/>
              </p:cNvCxnSpPr>
              <p:nvPr/>
            </p:nvCxnSpPr>
            <p:spPr bwMode="auto">
              <a:xfrm>
                <a:off x="8170" y="4990"/>
                <a:ext cx="2778" cy="1508"/>
              </a:xfrm>
              <a:prstGeom prst="straightConnector1">
                <a:avLst/>
              </a:prstGeom>
              <a:noFill/>
              <a:ln w="38100">
                <a:solidFill>
                  <a:srgbClr val="00206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61"/>
              <p:cNvCxnSpPr>
                <a:cxnSpLocks noChangeShapeType="1"/>
              </p:cNvCxnSpPr>
              <p:nvPr/>
            </p:nvCxnSpPr>
            <p:spPr bwMode="auto">
              <a:xfrm flipV="1">
                <a:off x="9473" y="4558"/>
                <a:ext cx="0" cy="11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62"/>
              <p:cNvCxnSpPr>
                <a:cxnSpLocks noChangeShapeType="1"/>
              </p:cNvCxnSpPr>
              <p:nvPr/>
            </p:nvCxnSpPr>
            <p:spPr bwMode="auto">
              <a:xfrm>
                <a:off x="9460" y="5688"/>
                <a:ext cx="181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Text Box 63"/>
              <p:cNvSpPr txBox="1">
                <a:spLocks noChangeArrowheads="1"/>
              </p:cNvSpPr>
              <p:nvPr/>
            </p:nvSpPr>
            <p:spPr bwMode="auto">
              <a:xfrm>
                <a:off x="9443" y="4543"/>
                <a:ext cx="372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y 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  <a:p>
                <a:pPr marL="89916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                                                                         x </a:t>
                </a:r>
              </a:p>
            </p:txBody>
          </p:sp>
          <p:sp>
            <p:nvSpPr>
              <p:cNvPr id="22" name="Text Box 64"/>
              <p:cNvSpPr txBox="1">
                <a:spLocks noChangeArrowheads="1"/>
              </p:cNvSpPr>
              <p:nvPr/>
            </p:nvSpPr>
            <p:spPr bwMode="auto">
              <a:xfrm>
                <a:off x="10410" y="5349"/>
                <a:ext cx="612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A </a:t>
                </a:r>
                <a:r>
                  <a:rPr lang="tr-TR" baseline="-25000" dirty="0">
                    <a:effectLst/>
                    <a:latin typeface="Calibri"/>
                    <a:ea typeface="Times New Roman"/>
                    <a:cs typeface="Times New Roman"/>
                  </a:rPr>
                  <a:t>1</a:t>
                </a: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  <a:p>
                <a:pPr marL="89916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                                                                         x </a:t>
                </a:r>
              </a:p>
            </p:txBody>
          </p:sp>
          <p:sp>
            <p:nvSpPr>
              <p:cNvPr id="23" name="Text Box 65"/>
              <p:cNvSpPr txBox="1">
                <a:spLocks noChangeArrowheads="1"/>
              </p:cNvSpPr>
              <p:nvPr/>
            </p:nvSpPr>
            <p:spPr bwMode="auto">
              <a:xfrm>
                <a:off x="9126" y="5401"/>
                <a:ext cx="3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>
                    <a:effectLst/>
                    <a:latin typeface="Calibri"/>
                    <a:ea typeface="Times New Roman"/>
                    <a:cs typeface="Times New Roman"/>
                  </a:rPr>
                  <a:t>O</a:t>
                </a:r>
              </a:p>
            </p:txBody>
          </p:sp>
          <p:sp>
            <p:nvSpPr>
              <p:cNvPr id="24" name="Text Box 66"/>
              <p:cNvSpPr txBox="1">
                <a:spLocks noChangeArrowheads="1"/>
              </p:cNvSpPr>
              <p:nvPr/>
            </p:nvSpPr>
            <p:spPr bwMode="auto">
              <a:xfrm>
                <a:off x="11006" y="5635"/>
                <a:ext cx="372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x 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  <a:p>
                <a:pPr marL="89916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                                                                         x </a:t>
                </a:r>
              </a:p>
            </p:txBody>
          </p:sp>
          <p:sp>
            <p:nvSpPr>
              <p:cNvPr id="25" name="Text Box 67"/>
              <p:cNvSpPr txBox="1">
                <a:spLocks noChangeArrowheads="1"/>
              </p:cNvSpPr>
              <p:nvPr/>
            </p:nvSpPr>
            <p:spPr bwMode="auto">
              <a:xfrm>
                <a:off x="9047" y="4999"/>
                <a:ext cx="612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A </a:t>
                </a:r>
                <a:r>
                  <a:rPr lang="tr-TR" baseline="-25000" dirty="0">
                    <a:effectLst/>
                    <a:latin typeface="Calibri"/>
                    <a:ea typeface="Times New Roman"/>
                    <a:cs typeface="Times New Roman"/>
                  </a:rPr>
                  <a:t>2</a:t>
                </a: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         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  <a:p>
                <a:pPr marL="89916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                                                                         x </a:t>
                </a:r>
              </a:p>
            </p:txBody>
          </p:sp>
        </p:grpSp>
        <p:sp>
          <p:nvSpPr>
            <p:cNvPr id="15" name="Text Box 68"/>
            <p:cNvSpPr txBox="1">
              <a:spLocks noChangeArrowheads="1"/>
            </p:cNvSpPr>
            <p:nvPr/>
          </p:nvSpPr>
          <p:spPr bwMode="auto">
            <a:xfrm>
              <a:off x="7382" y="3506"/>
              <a:ext cx="38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dirty="0">
                  <a:effectLst/>
                  <a:latin typeface="Calibri"/>
                  <a:ea typeface="Times New Roman"/>
                  <a:cs typeface="Times New Roman"/>
                </a:rPr>
                <a:t>D</a:t>
              </a:r>
            </a:p>
          </p:txBody>
        </p:sp>
        <p:sp>
          <p:nvSpPr>
            <p:cNvPr id="16" name="Text Box 69"/>
            <p:cNvSpPr txBox="1">
              <a:spLocks noChangeArrowheads="1"/>
            </p:cNvSpPr>
            <p:nvPr/>
          </p:nvSpPr>
          <p:spPr bwMode="auto">
            <a:xfrm>
              <a:off x="10472" y="2050"/>
              <a:ext cx="38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dirty="0">
                  <a:effectLst/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086175" y="3290372"/>
            <a:ext cx="2282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cos(</a:t>
            </a:r>
            <a:r>
              <a:rPr lang="tr-TR" dirty="0">
                <a:solidFill>
                  <a:prstClr val="black"/>
                </a:solidFill>
                <a:sym typeface="Symbol"/>
              </a:rPr>
              <a:t></a:t>
            </a:r>
            <a:r>
              <a:rPr lang="tr-TR" dirty="0">
                <a:solidFill>
                  <a:prstClr val="black"/>
                </a:solidFill>
              </a:rPr>
              <a:t>) = -1,   sin(</a:t>
            </a:r>
            <a:r>
              <a:rPr lang="tr-TR" dirty="0">
                <a:solidFill>
                  <a:prstClr val="black"/>
                </a:solidFill>
                <a:sym typeface="Symbol"/>
              </a:rPr>
              <a:t></a:t>
            </a:r>
            <a:r>
              <a:rPr lang="tr-TR" dirty="0">
                <a:solidFill>
                  <a:prstClr val="black"/>
                </a:solidFill>
              </a:rPr>
              <a:t>) = 0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10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1776" y="1157488"/>
                <a:ext cx="4572000" cy="7344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  <m:r>
                            <a:rPr lang="tr-TR" i="1">
                              <a:latin typeface="Cambria Math"/>
                            </a:rPr>
                            <m:t>𝑥𝑦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tr-TR" i="1">
                                  <a:latin typeface="Cambria Math"/>
                                </a:rPr>
                                <m:t>/2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/>
                        </a:rPr>
                        <m:t>(</m:t>
                      </m:r>
                      <m:r>
                        <a:rPr lang="tr-TR" i="1">
                          <a:latin typeface="Cambria Math"/>
                        </a:rPr>
                        <m:t>𝜋</m:t>
                      </m:r>
                      <m:r>
                        <a:rPr lang="tr-TR" i="1">
                          <a:latin typeface="Cambria Math"/>
                        </a:rPr>
                        <m:t>/2)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76" y="1157488"/>
                <a:ext cx="4572000" cy="7344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28613" y="404664"/>
            <a:ext cx="280322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sz="2000" b="1" dirty="0">
                <a:solidFill>
                  <a:schemeClr val="bg1"/>
                </a:solidFill>
                <a:sym typeface="Symbol"/>
              </a:rPr>
              <a:t>c) </a:t>
            </a:r>
            <a:r>
              <a:rPr lang="tr-TR" sz="2000" b="1" dirty="0">
                <a:solidFill>
                  <a:schemeClr val="bg1"/>
                </a:solidFill>
              </a:rPr>
              <a:t> = </a:t>
            </a:r>
            <a:r>
              <a:rPr lang="tr-TR" sz="2000" b="1" dirty="0">
                <a:solidFill>
                  <a:schemeClr val="bg1"/>
                </a:solidFill>
                <a:sym typeface="Symbol"/>
              </a:rPr>
              <a:t></a:t>
            </a:r>
            <a:r>
              <a:rPr lang="tr-TR" sz="2000" b="1" dirty="0">
                <a:solidFill>
                  <a:schemeClr val="bg1"/>
                </a:solidFill>
              </a:rPr>
              <a:t>/2, 3</a:t>
            </a:r>
            <a:r>
              <a:rPr lang="tr-TR" sz="2000" b="1" dirty="0">
                <a:solidFill>
                  <a:schemeClr val="bg1"/>
                </a:solidFill>
                <a:sym typeface="Symbol"/>
              </a:rPr>
              <a:t></a:t>
            </a:r>
            <a:r>
              <a:rPr lang="tr-TR" sz="2000" b="1" dirty="0">
                <a:solidFill>
                  <a:schemeClr val="bg1"/>
                </a:solidFill>
              </a:rPr>
              <a:t>/2, 5</a:t>
            </a:r>
            <a:r>
              <a:rPr lang="tr-TR" sz="2000" b="1" dirty="0">
                <a:solidFill>
                  <a:schemeClr val="bg1"/>
                </a:solidFill>
                <a:sym typeface="Symbol"/>
              </a:rPr>
              <a:t></a:t>
            </a:r>
            <a:r>
              <a:rPr lang="tr-TR" sz="2000" b="1" dirty="0">
                <a:solidFill>
                  <a:schemeClr val="bg1"/>
                </a:solidFill>
              </a:rPr>
              <a:t>/2,…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6667" y="2524811"/>
                <a:ext cx="1564339" cy="6391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tr-TR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tr-TR" sz="2000" i="1">
                        <a:latin typeface="Cambria Math"/>
                      </a:rPr>
                      <m:t>=1</m:t>
                    </m:r>
                  </m:oMath>
                </a14:m>
                <a:r>
                  <a:rPr lang="tr-TR" sz="2000" dirty="0"/>
                  <a:t> 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67" y="2524811"/>
                <a:ext cx="1564339" cy="6391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062831" y="1490980"/>
            <a:ext cx="3459854" cy="2010028"/>
            <a:chOff x="7795" y="12329"/>
            <a:chExt cx="2625" cy="1506"/>
          </a:xfrm>
        </p:grpSpPr>
        <p:sp>
          <p:nvSpPr>
            <p:cNvPr id="12" name="AutoShape 80"/>
            <p:cNvSpPr>
              <a:spLocks noChangeArrowheads="1"/>
            </p:cNvSpPr>
            <p:nvPr/>
          </p:nvSpPr>
          <p:spPr bwMode="auto">
            <a:xfrm>
              <a:off x="8131" y="12797"/>
              <a:ext cx="1790" cy="821"/>
            </a:xfrm>
            <a:prstGeom prst="flowChart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 sz="3200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7795" y="12329"/>
              <a:ext cx="2548" cy="1506"/>
              <a:chOff x="1252" y="15168"/>
              <a:chExt cx="2548" cy="1506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1588" y="15652"/>
                <a:ext cx="1790" cy="78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tr-TR" sz="3200"/>
              </a:p>
            </p:txBody>
          </p:sp>
          <p:cxnSp>
            <p:nvCxnSpPr>
              <p:cNvPr id="14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2489" y="15288"/>
                <a:ext cx="0" cy="138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AutoShape 73"/>
              <p:cNvCxnSpPr>
                <a:cxnSpLocks noChangeShapeType="1"/>
              </p:cNvCxnSpPr>
              <p:nvPr/>
            </p:nvCxnSpPr>
            <p:spPr bwMode="auto">
              <a:xfrm>
                <a:off x="1252" y="16028"/>
                <a:ext cx="248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Text Box 74"/>
              <p:cNvSpPr txBox="1">
                <a:spLocks noChangeArrowheads="1"/>
              </p:cNvSpPr>
              <p:nvPr/>
            </p:nvSpPr>
            <p:spPr bwMode="auto">
              <a:xfrm>
                <a:off x="3504" y="15917"/>
                <a:ext cx="296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>
                    <a:effectLst/>
                    <a:latin typeface="Calibri"/>
                    <a:ea typeface="Times New Roman"/>
                    <a:cs typeface="Times New Roman"/>
                  </a:rPr>
                  <a:t>x</a:t>
                </a:r>
              </a:p>
            </p:txBody>
          </p:sp>
          <p:sp>
            <p:nvSpPr>
              <p:cNvPr id="17" name="Text Box 75"/>
              <p:cNvSpPr txBox="1">
                <a:spLocks noChangeArrowheads="1"/>
              </p:cNvSpPr>
              <p:nvPr/>
            </p:nvSpPr>
            <p:spPr bwMode="auto">
              <a:xfrm>
                <a:off x="2292" y="15168"/>
                <a:ext cx="296" cy="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dirty="0">
                    <a:effectLst/>
                    <a:latin typeface="Calibri"/>
                    <a:ea typeface="Times New Roman"/>
                    <a:cs typeface="Times New Roman"/>
                  </a:rPr>
                  <a:t>y</a:t>
                </a:r>
              </a:p>
            </p:txBody>
          </p:sp>
        </p:grpSp>
        <p:sp>
          <p:nvSpPr>
            <p:cNvPr id="10" name="Text Box 76"/>
            <p:cNvSpPr txBox="1">
              <a:spLocks noChangeArrowheads="1"/>
            </p:cNvSpPr>
            <p:nvPr/>
          </p:nvSpPr>
          <p:spPr bwMode="auto">
            <a:xfrm>
              <a:off x="9791" y="12839"/>
              <a:ext cx="62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dirty="0" smtClean="0">
                  <a:effectLst/>
                  <a:latin typeface="Calibri"/>
                  <a:ea typeface="Times New Roman"/>
                  <a:cs typeface="Times New Roman"/>
                </a:rPr>
                <a:t>   A</a:t>
              </a:r>
              <a:r>
                <a:rPr lang="tr-TR" baseline="-25000" dirty="0" smtClean="0">
                  <a:effectLst/>
                  <a:latin typeface="Calibri"/>
                  <a:ea typeface="Times New Roman"/>
                  <a:cs typeface="Times New Roman"/>
                </a:rPr>
                <a:t>1</a:t>
              </a:r>
              <a:endParaRPr lang="tr-TR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" name="Text Box 79"/>
            <p:cNvSpPr txBox="1">
              <a:spLocks noChangeArrowheads="1"/>
            </p:cNvSpPr>
            <p:nvPr/>
          </p:nvSpPr>
          <p:spPr bwMode="auto">
            <a:xfrm>
              <a:off x="8939" y="12488"/>
              <a:ext cx="62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dirty="0" smtClean="0">
                  <a:effectLst/>
                  <a:latin typeface="Calibri"/>
                  <a:ea typeface="Times New Roman"/>
                  <a:cs typeface="Times New Roman"/>
                </a:rPr>
                <a:t>  A</a:t>
              </a:r>
              <a:r>
                <a:rPr lang="tr-TR" baseline="-25000" dirty="0" smtClean="0">
                  <a:effectLst/>
                  <a:latin typeface="Calibri"/>
                  <a:ea typeface="Times New Roman"/>
                  <a:cs typeface="Times New Roman"/>
                </a:rPr>
                <a:t>2</a:t>
              </a:r>
              <a:endParaRPr lang="tr-TR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927285" y="334906"/>
            <a:ext cx="4008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Bu ifade, temel eksenleri x ve y eksenleri boyunca olan bir </a:t>
            </a:r>
            <a:r>
              <a:rPr lang="tr-TR" dirty="0" smtClean="0"/>
              <a:t>elisin </a:t>
            </a:r>
            <a:r>
              <a:rPr lang="tr-TR" dirty="0"/>
              <a:t>denklemidir. </a:t>
            </a:r>
            <a:endParaRPr lang="tr-TR" dirty="0" smtClean="0"/>
          </a:p>
          <a:p>
            <a:r>
              <a:rPr lang="tr-TR" dirty="0" smtClean="0"/>
              <a:t>A</a:t>
            </a:r>
            <a:r>
              <a:rPr lang="tr-TR" baseline="-25000" dirty="0" smtClean="0"/>
              <a:t>1 </a:t>
            </a:r>
            <a:r>
              <a:rPr lang="tr-TR" dirty="0"/>
              <a:t>= A</a:t>
            </a:r>
            <a:r>
              <a:rPr lang="tr-TR" baseline="-25000" dirty="0"/>
              <a:t>2</a:t>
            </a:r>
            <a:r>
              <a:rPr lang="tr-TR" dirty="0"/>
              <a:t> = A olması durumunda A </a:t>
            </a:r>
            <a:r>
              <a:rPr lang="tr-TR" dirty="0" smtClean="0"/>
              <a:t>yarıçalı </a:t>
            </a:r>
            <a:r>
              <a:rPr lang="tr-TR" dirty="0"/>
              <a:t>çembere dönüşür.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697" y="3861048"/>
            <a:ext cx="275428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2000" b="1" dirty="0" smtClean="0">
                <a:sym typeface="Symbol"/>
              </a:rPr>
              <a:t>d) </a:t>
            </a:r>
            <a:r>
              <a:rPr lang="tr-TR" sz="2000" b="1" dirty="0" smtClean="0"/>
              <a:t> </a:t>
            </a:r>
            <a:r>
              <a:rPr lang="tr-TR" sz="2000" b="1" dirty="0"/>
              <a:t>= </a:t>
            </a:r>
            <a:r>
              <a:rPr lang="tr-TR" sz="2000" b="1" dirty="0">
                <a:sym typeface="Symbol"/>
              </a:rPr>
              <a:t></a:t>
            </a:r>
            <a:r>
              <a:rPr lang="tr-TR" sz="2000" b="1" dirty="0"/>
              <a:t>/4, 7</a:t>
            </a:r>
            <a:r>
              <a:rPr lang="tr-TR" sz="2000" b="1" dirty="0">
                <a:sym typeface="Symbol"/>
              </a:rPr>
              <a:t></a:t>
            </a:r>
            <a:r>
              <a:rPr lang="tr-TR" sz="2000" b="1" dirty="0"/>
              <a:t>/4, 9</a:t>
            </a:r>
            <a:r>
              <a:rPr lang="tr-TR" sz="2000" b="1" dirty="0">
                <a:sym typeface="Symbol"/>
              </a:rPr>
              <a:t></a:t>
            </a:r>
            <a:r>
              <a:rPr lang="tr-TR" sz="2000" b="1" dirty="0"/>
              <a:t>/</a:t>
            </a:r>
            <a:r>
              <a:rPr lang="tr-TR" sz="2000" b="1" dirty="0" smtClean="0"/>
              <a:t>4,...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55285" y="4653136"/>
                <a:ext cx="4572000" cy="8945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𝛿</m:t>
                            </m:r>
                          </m:e>
                        </m:d>
                      </m:e>
                    </m:func>
                    <m:r>
                      <a:rPr lang="tr-TR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tr-TR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2000" dirty="0"/>
                  <a:t>    ve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/>
                              </a:rPr>
                              <m:t>𝛿</m:t>
                            </m:r>
                          </m:e>
                        </m:d>
                      </m:e>
                    </m:func>
                    <m:r>
                      <a:rPr lang="tr-TR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tr-TR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tr-TR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2000" dirty="0"/>
                  <a:t>    </a:t>
                </a:r>
              </a:p>
              <a:p>
                <a:endParaRPr lang="tr-TR" sz="20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5" y="4653136"/>
                <a:ext cx="4572000" cy="894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062619" y="4278333"/>
            <a:ext cx="2774068" cy="2048162"/>
            <a:chOff x="7131" y="545"/>
            <a:chExt cx="2677" cy="1809"/>
          </a:xfrm>
        </p:grpSpPr>
        <p:sp>
          <p:nvSpPr>
            <p:cNvPr id="25" name="AutoShape 91"/>
            <p:cNvSpPr>
              <a:spLocks noChangeArrowheads="1"/>
            </p:cNvSpPr>
            <p:nvPr/>
          </p:nvSpPr>
          <p:spPr bwMode="auto">
            <a:xfrm>
              <a:off x="7545" y="1033"/>
              <a:ext cx="1689" cy="1321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 sz="320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rot="-2121133">
              <a:off x="7384" y="1319"/>
              <a:ext cx="2000" cy="754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 sz="3200"/>
            </a:p>
          </p:txBody>
        </p:sp>
        <p:sp>
          <p:nvSpPr>
            <p:cNvPr id="23" name="Text Box 89"/>
            <p:cNvSpPr txBox="1">
              <a:spLocks noChangeArrowheads="1"/>
            </p:cNvSpPr>
            <p:nvPr/>
          </p:nvSpPr>
          <p:spPr bwMode="auto">
            <a:xfrm>
              <a:off x="9127" y="1319"/>
              <a:ext cx="62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>
                  <a:effectLst/>
                  <a:latin typeface="Calibri"/>
                  <a:ea typeface="Times New Roman"/>
                  <a:cs typeface="Times New Roman"/>
                </a:rPr>
                <a:t>A</a:t>
              </a:r>
              <a:r>
                <a:rPr lang="tr-TR" baseline="-25000">
                  <a:effectLst/>
                  <a:latin typeface="Calibri"/>
                  <a:ea typeface="Times New Roman"/>
                  <a:cs typeface="Times New Roman"/>
                </a:rPr>
                <a:t>1</a:t>
              </a:r>
              <a:endParaRPr lang="tr-TR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4" name="Text Box 90"/>
            <p:cNvSpPr txBox="1">
              <a:spLocks noChangeArrowheads="1"/>
            </p:cNvSpPr>
            <p:nvPr/>
          </p:nvSpPr>
          <p:spPr bwMode="auto">
            <a:xfrm>
              <a:off x="7987" y="686"/>
              <a:ext cx="62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>
                  <a:effectLst/>
                  <a:latin typeface="Calibri"/>
                  <a:ea typeface="Times New Roman"/>
                  <a:cs typeface="Times New Roman"/>
                </a:rPr>
                <a:t>A</a:t>
              </a:r>
              <a:r>
                <a:rPr lang="tr-TR" baseline="-25000">
                  <a:effectLst/>
                  <a:latin typeface="Calibri"/>
                  <a:ea typeface="Times New Roman"/>
                  <a:cs typeface="Times New Roman"/>
                </a:rPr>
                <a:t>2</a:t>
              </a:r>
              <a:endParaRPr lang="tr-TR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26" name="AutoShape 85"/>
            <p:cNvCxnSpPr>
              <a:cxnSpLocks noChangeShapeType="1"/>
            </p:cNvCxnSpPr>
            <p:nvPr/>
          </p:nvCxnSpPr>
          <p:spPr bwMode="auto">
            <a:xfrm flipV="1">
              <a:off x="8368" y="571"/>
              <a:ext cx="0" cy="17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86"/>
            <p:cNvCxnSpPr>
              <a:cxnSpLocks noChangeShapeType="1"/>
            </p:cNvCxnSpPr>
            <p:nvPr/>
          </p:nvCxnSpPr>
          <p:spPr bwMode="auto">
            <a:xfrm>
              <a:off x="7131" y="1669"/>
              <a:ext cx="2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87"/>
            <p:cNvSpPr txBox="1">
              <a:spLocks noChangeArrowheads="1"/>
            </p:cNvSpPr>
            <p:nvPr/>
          </p:nvSpPr>
          <p:spPr bwMode="auto">
            <a:xfrm>
              <a:off x="9512" y="1454"/>
              <a:ext cx="296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>
                  <a:effectLst/>
                  <a:latin typeface="Calibri"/>
                  <a:ea typeface="Times New Roman"/>
                  <a:cs typeface="Times New Roman"/>
                </a:rPr>
                <a:t>x</a:t>
              </a:r>
            </a:p>
          </p:txBody>
        </p:sp>
        <p:sp>
          <p:nvSpPr>
            <p:cNvPr id="29" name="Text Box 88"/>
            <p:cNvSpPr txBox="1">
              <a:spLocks noChangeArrowheads="1"/>
            </p:cNvSpPr>
            <p:nvPr/>
          </p:nvSpPr>
          <p:spPr bwMode="auto">
            <a:xfrm>
              <a:off x="8288" y="545"/>
              <a:ext cx="296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>
                  <a:effectLst/>
                  <a:latin typeface="Calibri"/>
                  <a:ea typeface="Times New Roman"/>
                  <a:cs typeface="Times New Roman"/>
                </a:rPr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8458" y="5436881"/>
                <a:ext cx="2443169" cy="6340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tr-TR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tr-TR" sz="20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𝑥𝑦</m:t>
                        </m:r>
                      </m:num>
                      <m:den>
                        <m:sSub>
                          <m:sSubPr>
                            <m:ctrlP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tr-T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sz="2000" dirty="0">
                    <a:solidFill>
                      <a:prstClr val="black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58" y="5436881"/>
                <a:ext cx="2443169" cy="6340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18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tr-TR" sz="2400" b="1" u="sng" dirty="0"/>
              <a:t>Farklı Frekanslı Dik Titreşimler: </a:t>
            </a:r>
            <a:r>
              <a:rPr lang="tr-TR" sz="2400" b="1" u="sng" dirty="0" smtClean="0"/>
              <a:t/>
            </a:r>
            <a:br>
              <a:rPr lang="tr-TR" sz="2400" b="1" u="sng" dirty="0" smtClean="0"/>
            </a:br>
            <a:r>
              <a:rPr lang="tr-TR" sz="2400" b="1" u="sng" dirty="0" smtClean="0">
                <a:solidFill>
                  <a:srgbClr val="FF0000"/>
                </a:solidFill>
              </a:rPr>
              <a:t>Lissajous Eğrileri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539552" y="112474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Farklı frekanslı dik BHH </a:t>
            </a:r>
            <a:r>
              <a:rPr lang="tr-TR" sz="2000" dirty="0" smtClean="0"/>
              <a:t>yaan </a:t>
            </a:r>
            <a:r>
              <a:rPr lang="tr-TR" sz="2000" dirty="0"/>
              <a:t>bir cismin çizmiş olduğu yörüngelere LISSAJOUS eğrileri denir. Bu ders </a:t>
            </a:r>
            <a:r>
              <a:rPr lang="tr-TR" sz="2000" dirty="0" smtClean="0"/>
              <a:t>kasamında </a:t>
            </a:r>
            <a:r>
              <a:rPr lang="tr-TR" sz="2000" dirty="0"/>
              <a:t>bu olayın ayrıntılarına girmeyeceğiz.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2816" y="2132856"/>
                <a:ext cx="4572000" cy="13234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r-TR" sz="2000" dirty="0"/>
                  <a:t>Şimdi frekansları farklı iki dik hareketi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/>
                        </a:rPr>
                        <m:t>𝑥</m:t>
                      </m:r>
                      <m:r>
                        <a:rPr lang="tr-TR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a:rPr lang="tr-TR" sz="20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000">
                          <a:latin typeface="Cambria Math"/>
                        </a:rPr>
                        <m:t>sin</m:t>
                      </m:r>
                      <m:r>
                        <a:rPr lang="tr-TR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tr-T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tr-TR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/>
                        </a:rPr>
                        <m:t>𝑡</m:t>
                      </m:r>
                      <m:r>
                        <a:rPr lang="tr-TR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tr-TR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tr-TR" sz="2000" i="1">
                        <a:latin typeface="Cambria Math"/>
                      </a:rPr>
                      <m:t>𝑦</m:t>
                    </m:r>
                    <m:r>
                      <a:rPr lang="tr-TR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0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tr-TR" sz="20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2000">
                        <a:latin typeface="Cambria Math"/>
                      </a:rPr>
                      <m:t>sin</m:t>
                    </m:r>
                    <m:r>
                      <a:rPr lang="tr-TR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tr-TR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sz="2000" i="1">
                        <a:latin typeface="Cambria Math"/>
                      </a:rPr>
                      <m:t>𝑡</m:t>
                    </m:r>
                    <m:r>
                      <a:rPr lang="tr-TR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tr-T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sz="2000" i="1">
                        <a:latin typeface="Cambria Math"/>
                      </a:rPr>
                      <m:t>)</m:t>
                    </m:r>
                  </m:oMath>
                </a14:m>
                <a:r>
                  <a:rPr lang="tr-TR" sz="2000" dirty="0"/>
                  <a:t> </a:t>
                </a:r>
                <a:endParaRPr lang="tr-TR" sz="2000" dirty="0" smtClean="0"/>
              </a:p>
              <a:p>
                <a:r>
                  <a:rPr lang="tr-TR" sz="2000" dirty="0" smtClean="0"/>
                  <a:t>şeklinde </a:t>
                </a:r>
                <a:r>
                  <a:rPr lang="tr-TR" sz="2000" dirty="0"/>
                  <a:t>yazabiliriz.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16" y="2132856"/>
                <a:ext cx="4572000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1333" t="-2304" b="-7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79512" y="3543301"/>
            <a:ext cx="8784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Bu </a:t>
            </a:r>
            <a:r>
              <a:rPr lang="tr-TR" dirty="0"/>
              <a:t>iki denklemden t elimine edilerek x ve y arasında elde edilen ilişki yörüngeyi belirler. </a:t>
            </a:r>
            <a:endParaRPr lang="tr-TR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9512" y="4953942"/>
            <a:ext cx="4865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Örneğin</a:t>
            </a:r>
            <a:r>
              <a:rPr lang="tr-TR" dirty="0"/>
              <a:t>, </a:t>
            </a:r>
            <a:r>
              <a:rPr lang="tr-TR" i="1" dirty="0"/>
              <a:t>w</a:t>
            </a:r>
            <a:r>
              <a:rPr lang="tr-TR" i="1" baseline="-25000" dirty="0"/>
              <a:t>2</a:t>
            </a:r>
            <a:r>
              <a:rPr lang="tr-TR" i="1" dirty="0"/>
              <a:t> =2w</a:t>
            </a:r>
            <a:r>
              <a:rPr lang="tr-TR" i="1" baseline="-25000" dirty="0"/>
              <a:t>1</a:t>
            </a:r>
            <a:r>
              <a:rPr lang="tr-TR" dirty="0"/>
              <a:t> ve </a:t>
            </a:r>
            <a:r>
              <a:rPr lang="tr-TR" dirty="0">
                <a:sym typeface="Symbol"/>
              </a:rPr>
              <a:t></a:t>
            </a:r>
            <a:r>
              <a:rPr lang="tr-TR" dirty="0"/>
              <a:t> = </a:t>
            </a:r>
            <a:r>
              <a:rPr lang="tr-TR" dirty="0">
                <a:sym typeface="Symbol"/>
              </a:rPr>
              <a:t></a:t>
            </a:r>
            <a:r>
              <a:rPr lang="tr-TR" dirty="0"/>
              <a:t>/4 için Lissajous eğrisinin çizimi Şekil 2.12’de verilmiştir.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776" y="4077072"/>
            <a:ext cx="8331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>
                <a:solidFill>
                  <a:prstClr val="black"/>
                </a:solidFill>
              </a:rPr>
              <a:t>Açısal frekans oranına  (</a:t>
            </a:r>
            <a:r>
              <a:rPr lang="tr-TR" i="1" dirty="0">
                <a:solidFill>
                  <a:prstClr val="black"/>
                </a:solidFill>
              </a:rPr>
              <a:t>w</a:t>
            </a:r>
            <a:r>
              <a:rPr lang="tr-TR" baseline="-25000" dirty="0">
                <a:solidFill>
                  <a:prstClr val="black"/>
                </a:solidFill>
              </a:rPr>
              <a:t>1</a:t>
            </a:r>
            <a:r>
              <a:rPr lang="tr-TR" dirty="0">
                <a:solidFill>
                  <a:prstClr val="black"/>
                </a:solidFill>
              </a:rPr>
              <a:t>/</a:t>
            </a:r>
            <a:r>
              <a:rPr lang="tr-TR" i="1" dirty="0">
                <a:solidFill>
                  <a:prstClr val="black"/>
                </a:solidFill>
              </a:rPr>
              <a:t>w</a:t>
            </a:r>
            <a:r>
              <a:rPr lang="tr-TR" baseline="-25000" dirty="0">
                <a:solidFill>
                  <a:prstClr val="black"/>
                </a:solidFill>
              </a:rPr>
              <a:t>2</a:t>
            </a:r>
            <a:r>
              <a:rPr lang="tr-TR" dirty="0">
                <a:solidFill>
                  <a:prstClr val="black"/>
                </a:solidFill>
              </a:rPr>
              <a:t>) ve iki titreşim arasındaki faz farkına (</a:t>
            </a:r>
            <a:r>
              <a:rPr lang="tr-TR" dirty="0">
                <a:solidFill>
                  <a:prstClr val="black"/>
                </a:solidFill>
                <a:sym typeface="Symbol"/>
              </a:rPr>
              <a:t></a:t>
            </a:r>
            <a:r>
              <a:rPr lang="tr-TR" dirty="0">
                <a:solidFill>
                  <a:prstClr val="black"/>
                </a:solidFill>
              </a:rPr>
              <a:t> = </a:t>
            </a:r>
            <a:r>
              <a:rPr lang="tr-TR" dirty="0">
                <a:solidFill>
                  <a:prstClr val="black"/>
                </a:solidFill>
                <a:sym typeface="Symbol"/>
              </a:rPr>
              <a:t></a:t>
            </a:r>
            <a:r>
              <a:rPr lang="tr-TR" baseline="-25000" dirty="0">
                <a:solidFill>
                  <a:prstClr val="black"/>
                </a:solidFill>
              </a:rPr>
              <a:t>1</a:t>
            </a:r>
            <a:r>
              <a:rPr lang="tr-TR" dirty="0">
                <a:solidFill>
                  <a:prstClr val="black"/>
                </a:solidFill>
              </a:rPr>
              <a:t>-</a:t>
            </a:r>
            <a:r>
              <a:rPr lang="tr-TR" dirty="0">
                <a:solidFill>
                  <a:prstClr val="black"/>
                </a:solidFill>
                <a:sym typeface="Symbol"/>
              </a:rPr>
              <a:t></a:t>
            </a:r>
            <a:r>
              <a:rPr lang="tr-TR" baseline="-25000" dirty="0">
                <a:solidFill>
                  <a:prstClr val="black"/>
                </a:solidFill>
              </a:rPr>
              <a:t>2</a:t>
            </a:r>
            <a:r>
              <a:rPr lang="tr-TR" dirty="0">
                <a:solidFill>
                  <a:prstClr val="black"/>
                </a:solidFill>
              </a:rPr>
              <a:t>) bağlı olarak çeşitli yörünge şekilleri elde edilir.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924" y="5877272"/>
            <a:ext cx="5889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Bu şekillerden faydalanarak akustik ölçümlerde bilinmeyen </a:t>
            </a:r>
            <a:r>
              <a:rPr lang="tr-TR" dirty="0" smtClean="0"/>
              <a:t>frekanslar </a:t>
            </a:r>
            <a:r>
              <a:rPr lang="tr-TR" dirty="0"/>
              <a:t>tayin </a:t>
            </a:r>
            <a:r>
              <a:rPr lang="tr-TR" dirty="0" smtClean="0"/>
              <a:t>edilebilmektedir</a:t>
            </a:r>
            <a:r>
              <a:rPr lang="tr-TR" dirty="0"/>
              <a:t>. </a:t>
            </a:r>
          </a:p>
        </p:txBody>
      </p:sp>
      <p:pic>
        <p:nvPicPr>
          <p:cNvPr id="11" name="Resim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816" y="4581128"/>
            <a:ext cx="2989592" cy="206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sz="2700" b="1" i="1" dirty="0">
                <a:solidFill>
                  <a:srgbClr val="FF0000"/>
                </a:solidFill>
              </a:rPr>
              <a:t>Lissajous eğrisini çizerken </a:t>
            </a:r>
            <a:r>
              <a:rPr lang="tr-TR" sz="2700" b="1" i="1" dirty="0" smtClean="0">
                <a:solidFill>
                  <a:srgbClr val="FF0000"/>
                </a:solidFill>
              </a:rPr>
              <a:t>aşağıdaki işlem sırası </a:t>
            </a:r>
            <a:r>
              <a:rPr lang="tr-TR" sz="2700" b="1" i="1" dirty="0" smtClean="0">
                <a:solidFill>
                  <a:srgbClr val="FF0000"/>
                </a:solidFill>
              </a:rPr>
              <a:t>taki </a:t>
            </a:r>
            <a:r>
              <a:rPr lang="tr-TR" sz="2700" b="1" i="1" dirty="0" smtClean="0">
                <a:solidFill>
                  <a:srgbClr val="FF0000"/>
                </a:solidFill>
              </a:rPr>
              <a:t>edilebilir.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9552" y="1196752"/>
                <a:ext cx="8280920" cy="671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itchFamily="2" charset="2"/>
                  <a:buChar char="Ø"/>
                </a:pPr>
                <a:r>
                  <a:rPr lang="tr-TR" dirty="0"/>
                  <a:t>İki titreşim aynı trigonometrik fonksiyon ile ifade edecek şekilde düzenlenecek.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𝑥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cos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𝑡</m:t>
                    </m:r>
                    <m:r>
                      <a:rPr lang="tr-T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  <m:r>
                      <a:rPr lang="tr-TR">
                        <a:latin typeface="Cambria Math"/>
                      </a:rPr>
                      <m:t> </m:t>
                    </m:r>
                  </m:oMath>
                </a14:m>
                <a:r>
                  <a:rPr lang="tr-TR" dirty="0"/>
                  <a:t>  ve     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𝑦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cos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𝑡</m:t>
                    </m:r>
                    <m:r>
                      <a:rPr lang="tr-T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96752"/>
                <a:ext cx="8280920" cy="671722"/>
              </a:xfrm>
              <a:prstGeom prst="rect">
                <a:avLst/>
              </a:prstGeom>
              <a:blipFill rotWithShape="1">
                <a:blip r:embed="rId2"/>
                <a:stretch>
                  <a:fillRect l="-515" t="-4505" b="-99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3568" y="2132856"/>
                <a:ext cx="81369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itchFamily="2" charset="2"/>
                  <a:buChar char="Ø"/>
                </a:pPr>
                <a:r>
                  <a:rPr lang="tr-TR" dirty="0"/>
                  <a:t>İki titreşim arasındaki faz farkı, faz sabitlerine bağlı olarak belirlenecek.   </a:t>
                </a:r>
                <a:endParaRPr lang="tr-TR" dirty="0" smtClean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𝛿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32856"/>
                <a:ext cx="813690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49" t="-47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3568" y="2829286"/>
                <a:ext cx="6606480" cy="671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itchFamily="2" charset="2"/>
                  <a:buChar char="Ø"/>
                </a:pPr>
                <a:r>
                  <a:rPr lang="tr-TR" dirty="0"/>
                  <a:t>Titreşim fonksiyonları faz farına bağlı olarak yeniden yazılacak.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𝑥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cos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𝑡</m:t>
                    </m:r>
                    <m:r>
                      <a:rPr lang="tr-TR" i="1">
                        <a:latin typeface="Cambria Math"/>
                      </a:rPr>
                      <m:t>+</m:t>
                    </m:r>
                    <m:r>
                      <a:rPr lang="tr-TR" i="1">
                        <a:latin typeface="Cambria Math"/>
                      </a:rPr>
                      <m:t>𝛿</m:t>
                    </m:r>
                    <m:r>
                      <a:rPr lang="tr-TR" i="1">
                        <a:latin typeface="Cambria Math"/>
                      </a:rPr>
                      <m:t>)</m:t>
                    </m:r>
                    <m:r>
                      <a:rPr lang="tr-TR">
                        <a:latin typeface="Cambria Math"/>
                      </a:rPr>
                      <m:t> </m:t>
                    </m:r>
                  </m:oMath>
                </a14:m>
                <a:r>
                  <a:rPr lang="tr-TR" dirty="0"/>
                  <a:t>  ve     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𝑦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>
                        <a:latin typeface="Cambria Math"/>
                      </a:rPr>
                      <m:t>cos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𝑡</m:t>
                    </m:r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29286"/>
                <a:ext cx="6606480" cy="671722"/>
              </a:xfrm>
              <a:prstGeom prst="rect">
                <a:avLst/>
              </a:prstGeom>
              <a:blipFill rotWithShape="1">
                <a:blip r:embed="rId4"/>
                <a:stretch>
                  <a:fillRect l="-554" t="-4545" b="-10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9552" y="3645024"/>
                <a:ext cx="8316416" cy="743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/>
                  <a:t>Şekil çizerken eksenler üzerinde dikkate alınacak noktaların sayıları belirl</a:t>
                </a:r>
                <a:r>
                  <a:rPr lang="tr-TR" dirty="0" smtClean="0"/>
                  <a:t>enecek.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dirty="0"/>
                  <a:t>  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45024"/>
                <a:ext cx="8316416" cy="743730"/>
              </a:xfrm>
              <a:prstGeom prst="rect">
                <a:avLst/>
              </a:prstGeom>
              <a:blipFill rotWithShape="1">
                <a:blip r:embed="rId5"/>
                <a:stretch>
                  <a:fillRect l="-513" t="-4098" b="-16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39552" y="4568053"/>
                <a:ext cx="8172400" cy="807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dirty="0"/>
                  <a:t> olduğunu kabul edelim, bu durumda frekansı büyük olan titreşimin çemberi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tr-T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/>
                              </a:rPr>
                              <m:t>2</m:t>
                            </m:r>
                            <m:r>
                              <a:rPr lang="tr-TR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tr-TR" i="1"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r>
                  <a:rPr lang="tr-TR" dirty="0"/>
                  <a:t>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tr-TR" dirty="0"/>
                  <a:t> tane eşit </a:t>
                </a:r>
                <a:r>
                  <a:rPr lang="tr-TR" dirty="0" smtClean="0"/>
                  <a:t>arçaya </a:t>
                </a:r>
                <a:r>
                  <a:rPr lang="tr-TR" dirty="0"/>
                  <a:t>bölünür.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68053"/>
                <a:ext cx="8172400" cy="807209"/>
              </a:xfrm>
              <a:prstGeom prst="rect">
                <a:avLst/>
              </a:prstGeom>
              <a:blipFill rotWithShape="1">
                <a:blip r:embed="rId6"/>
                <a:stretch>
                  <a:fillRect l="-522" t="-3008" b="-30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30768" y="5589240"/>
                <a:ext cx="7945688" cy="601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tr-TR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tr-T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      diğer titreşim çemberi 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dirty="0"/>
                  <a:t> tane eşit </a:t>
                </a:r>
                <a:r>
                  <a:rPr lang="tr-TR" dirty="0" smtClean="0"/>
                  <a:t>arçaya </a:t>
                </a:r>
                <a:r>
                  <a:rPr lang="tr-TR" dirty="0"/>
                  <a:t>bölünür.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68" y="5589240"/>
                <a:ext cx="7945688" cy="6015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67544" y="382013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İşaretlenecek nokta sayısına göre, her bir çemberin kaç radyanlık dilimlere bölüneceği belirlenecek ve bu açı değerleri için x ve y değerleri </a:t>
            </a:r>
            <a:r>
              <a:rPr lang="tr-TR" dirty="0" smtClean="0"/>
              <a:t>hesalanarak </a:t>
            </a:r>
            <a:r>
              <a:rPr lang="tr-TR" dirty="0"/>
              <a:t>tablo hazırlanacak. Son olarak da, aynı t değerine karşı gelen x ve y verileri çemberler üzerinden dikdörtgene aktarılarak Lissajous eğrisi çizilecek.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3568" y="2204864"/>
                <a:ext cx="799288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FF0000"/>
                    </a:solidFill>
                  </a:rPr>
                  <a:t>Örnek: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dirty="0"/>
                  <a:t>Birbirine dik iki titreşim,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𝑥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r>
                        <a:rPr lang="tr-TR" i="1">
                          <a:latin typeface="Cambria Math"/>
                        </a:rPr>
                        <m:t>𝑠𝑖𝑛</m:t>
                      </m:r>
                      <m:r>
                        <a:rPr lang="tr-TR" i="1">
                          <a:latin typeface="Cambria Math"/>
                        </a:rPr>
                        <m:t>(</m:t>
                      </m:r>
                      <m:r>
                        <a:rPr lang="tr-TR" i="1">
                          <a:latin typeface="Cambria Math"/>
                        </a:rPr>
                        <m:t>𝑡</m:t>
                      </m:r>
                      <m:r>
                        <a:rPr lang="tr-T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𝑦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r>
                        <a:rPr lang="tr-TR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/>
                            </a:rPr>
                            <m:t>3</m:t>
                          </m:r>
                          <m:r>
                            <a:rPr lang="tr-TR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ifadelerine uymaktadır. Bu iki titreşimin üst üste gelmesinden ortaya çıkan Lissajous eğrisinin analitik ifadesini türetiniz. </a:t>
                </a:r>
                <a:r>
                  <a:rPr lang="tr-TR" dirty="0">
                    <a:solidFill>
                      <a:srgbClr val="0070C0"/>
                    </a:solidFill>
                  </a:rPr>
                  <a:t>Lissajous eğrisinin şeklini çiziniz.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04864"/>
                <a:ext cx="7992888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610" t="-2066" b="-57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58072" y="3789040"/>
            <a:ext cx="409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Çözüm:  </a:t>
            </a:r>
            <a:r>
              <a:rPr lang="tr-TR" dirty="0"/>
              <a:t>Analitik denklemin elde edilmesi,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3568" y="4158372"/>
                <a:ext cx="7992888" cy="40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𝑥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r>
                      <a:rPr lang="tr-TR" i="1">
                        <a:latin typeface="Cambria Math"/>
                      </a:rPr>
                      <m:t>𝑠𝑖𝑛</m:t>
                    </m:r>
                    <m:r>
                      <a:rPr lang="tr-TR" i="1">
                        <a:latin typeface="Cambria Math"/>
                      </a:rPr>
                      <m:t>(</m:t>
                    </m:r>
                    <m:r>
                      <a:rPr lang="tr-TR" i="1">
                        <a:latin typeface="Cambria Math"/>
                      </a:rPr>
                      <m:t>𝑡</m:t>
                    </m:r>
                    <m:r>
                      <a:rPr lang="tr-TR" i="1">
                        <a:latin typeface="Cambria Math"/>
                      </a:rPr>
                      <m:t>)</m:t>
                    </m:r>
                  </m:oMath>
                </a14:m>
                <a:r>
                  <a:rPr lang="tr-TR" dirty="0"/>
                  <a:t>,  olduğuna göre  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𝑐𝑜𝑠𝑡</m:t>
                    </m:r>
                    <m:r>
                      <a:rPr lang="tr-TR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/>
                          </a:rPr>
                          <m:t>1−</m:t>
                        </m:r>
                        <m:r>
                          <a:rPr lang="tr-TR" i="1">
                            <a:latin typeface="Cambria Math"/>
                          </a:rPr>
                          <m:t>𝑠𝑖</m:t>
                        </m:r>
                        <m:sSup>
                          <m:sSupPr>
                            <m:ctrlPr>
                              <a:rPr lang="tr-T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tr-T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/>
                          </a:rPr>
                          <m:t>𝑡</m:t>
                        </m:r>
                      </m:e>
                    </m:rad>
                    <m:r>
                      <a:rPr lang="tr-TR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tr-T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tr-T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tr-TR" dirty="0"/>
                  <a:t>  şeklinde yazabiliriz.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58372"/>
                <a:ext cx="7992888" cy="409086"/>
              </a:xfrm>
              <a:prstGeom prst="rect">
                <a:avLst/>
              </a:prstGeom>
              <a:blipFill rotWithShape="1">
                <a:blip r:embed="rId3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2400" y="4757022"/>
                <a:ext cx="8712968" cy="688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𝑦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r>
                        <a:rPr lang="tr-TR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/>
                            </a:rPr>
                            <m:t>3</m:t>
                          </m:r>
                          <m:r>
                            <a:rPr lang="tr-T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/>
                        </a:rPr>
                        <m:t>=</m:t>
                      </m:r>
                      <m:r>
                        <a:rPr lang="tr-TR" i="1">
                          <a:latin typeface="Cambria Math"/>
                        </a:rPr>
                        <m:t>𝑐𝑜𝑠𝑡𝑐𝑜𝑠</m:t>
                      </m:r>
                      <m:r>
                        <a:rPr lang="tr-TR" i="1">
                          <a:latin typeface="Cambria Math"/>
                        </a:rPr>
                        <m:t>2</m:t>
                      </m:r>
                      <m:r>
                        <a:rPr lang="tr-TR" i="1">
                          <a:latin typeface="Cambria Math"/>
                        </a:rPr>
                        <m:t>𝑡</m:t>
                      </m:r>
                      <m:r>
                        <a:rPr lang="tr-TR" i="1">
                          <a:latin typeface="Cambria Math"/>
                        </a:rPr>
                        <m:t>−</m:t>
                      </m:r>
                      <m:r>
                        <a:rPr lang="tr-TR" i="1">
                          <a:latin typeface="Cambria Math"/>
                        </a:rPr>
                        <m:t>𝑠𝑖𝑛</m:t>
                      </m:r>
                      <m:r>
                        <a:rPr lang="tr-TR" i="1">
                          <a:latin typeface="Cambria Math"/>
                        </a:rPr>
                        <m:t>2</m:t>
                      </m:r>
                      <m:r>
                        <a:rPr lang="tr-TR" i="1">
                          <a:latin typeface="Cambria Math"/>
                        </a:rPr>
                        <m:t>𝑡𝑠𝑖𝑛𝑡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r>
                        <a:rPr lang="tr-TR" i="1">
                          <a:latin typeface="Cambria Math"/>
                        </a:rPr>
                        <m:t>𝑐𝑜𝑠𝑡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/>
                            </a:rPr>
                            <m:t>𝑐𝑜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/>
                            </a:rPr>
                            <m:t>𝑡</m:t>
                          </m:r>
                          <m:r>
                            <a:rPr lang="tr-TR" i="1">
                              <a:latin typeface="Cambria Math"/>
                            </a:rPr>
                            <m:t>−</m:t>
                          </m:r>
                          <m:r>
                            <a:rPr lang="tr-TR" i="1">
                              <a:latin typeface="Cambria Math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/>
                        </a:rPr>
                        <m:t>−2</m:t>
                      </m:r>
                      <m:r>
                        <a:rPr lang="tr-TR" i="1">
                          <a:latin typeface="Cambria Math"/>
                        </a:rPr>
                        <m:t>𝑐𝑜𝑠𝑡𝑠𝑖</m:t>
                      </m:r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/>
                        </a:rPr>
                        <m:t>𝑡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r>
                        <a:rPr lang="tr-TR" i="1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/>
                        </a:rPr>
                        <m:t>𝑡</m:t>
                      </m:r>
                      <m:r>
                        <a:rPr lang="tr-TR" i="1">
                          <a:latin typeface="Cambria Math"/>
                        </a:rPr>
                        <m:t>−3</m:t>
                      </m:r>
                      <m:r>
                        <a:rPr lang="tr-TR" i="1">
                          <a:latin typeface="Cambria Math"/>
                        </a:rPr>
                        <m:t>𝑐𝑜𝑠𝑡</m:t>
                      </m:r>
                      <m:r>
                        <a:rPr lang="tr-TR" i="1">
                          <a:latin typeface="Cambria Math"/>
                        </a:rPr>
                        <m:t> </m:t>
                      </m:r>
                      <m:r>
                        <a:rPr lang="tr-TR" i="1">
                          <a:latin typeface="Cambria Math"/>
                        </a:rPr>
                        <m:t>𝑠𝑖</m:t>
                      </m:r>
                      <m:sSup>
                        <m:sSupPr>
                          <m:ctrlPr>
                            <a:rPr lang="tr-T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tr-TR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00" y="4757022"/>
                <a:ext cx="8712968" cy="6882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3568" y="5532765"/>
                <a:ext cx="835292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/>
                  <a:t>Bu ifadede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/>
                      </a:rPr>
                      <m:t> </m:t>
                    </m:r>
                    <m:r>
                      <a:rPr lang="tr-TR" i="1" smtClean="0">
                        <a:solidFill>
                          <a:srgbClr val="FF0000"/>
                        </a:solidFill>
                        <a:latin typeface="Cambria Math"/>
                      </a:rPr>
                      <m:t>𝑠𝑖𝑛𝑡</m:t>
                    </m:r>
                    <m:r>
                      <a:rPr lang="tr-TR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tr-TR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rgbClr val="FF0000"/>
                        </a:solidFill>
                        <a:latin typeface="Cambria Math"/>
                      </a:rPr>
                      <m:t>𝑐𝑜𝑠𝑡</m:t>
                    </m:r>
                    <m:r>
                      <a:rPr lang="tr-TR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tr-TR" dirty="0"/>
                  <a:t>  eşitliklerini yerine koyarsak,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/>
                        </a:rPr>
                        <m:t>−3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/>
                        </a:rPr>
                        <m:t>𝑐𝑜𝑠𝑡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/>
                        </a:rPr>
                        <m:t>𝑠𝑖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r>
                  <a:rPr lang="tr-TR" dirty="0"/>
                  <a:t>elde edilir</a:t>
                </a:r>
                <a:r>
                  <a:rPr lang="tr-TR" dirty="0" smtClean="0"/>
                  <a:t>. </a:t>
                </a:r>
                <a:endParaRPr lang="tr-T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32765"/>
                <a:ext cx="8352928" cy="983218"/>
              </a:xfrm>
              <a:prstGeom prst="rect">
                <a:avLst/>
              </a:prstGeom>
              <a:blipFill rotWithShape="1">
                <a:blip r:embed="rId5"/>
                <a:stretch>
                  <a:fillRect l="-584" b="-80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9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29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520" y="1052736"/>
                <a:ext cx="2880320" cy="1116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/>
                        </a:rPr>
                        <m:t>𝑥</m:t>
                      </m:r>
                      <m:r>
                        <a:rPr lang="tr-TR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i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/>
                        </a:rPr>
                        <m:t>𝑦</m:t>
                      </m:r>
                      <m:r>
                        <a:rPr lang="tr-TR" i="1">
                          <a:latin typeface="Cambria Math"/>
                        </a:rPr>
                        <m:t>=</m:t>
                      </m:r>
                      <m:r>
                        <a:rPr lang="tr-TR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tr-T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/>
                            </a:rPr>
                            <m:t>3</m:t>
                          </m:r>
                          <m:r>
                            <a:rPr lang="tr-T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/>
                        </a:rPr>
                        <m:t>sin</m:t>
                      </m:r>
                      <m:r>
                        <a:rPr lang="tr-TR" i="1">
                          <a:latin typeface="Cambria Math"/>
                        </a:rPr>
                        <m:t>(3</m:t>
                      </m:r>
                      <m:r>
                        <a:rPr lang="tr-TR" i="1">
                          <a:latin typeface="Cambria Math"/>
                        </a:rPr>
                        <m:t>𝑡</m:t>
                      </m:r>
                      <m:r>
                        <a:rPr lang="tr-T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2880320" cy="11169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6752" y="2636912"/>
                <a:ext cx="2601072" cy="1512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tr-TR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tr-T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/>
                            </a:rPr>
                            <m:t>2</m:t>
                          </m:r>
                          <m:r>
                            <a:rPr lang="tr-TR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tr-TR" i="1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tr-TR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tr-TR" i="1">
                        <a:latin typeface="Cambria Math"/>
                      </a:rPr>
                      <m:t>∗4=12</m:t>
                    </m:r>
                  </m:oMath>
                </a14:m>
                <a:r>
                  <a:rPr lang="tr-TR" dirty="0"/>
                  <a:t>     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2" y="2636912"/>
                <a:ext cx="2601072" cy="15125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51520" y="404664"/>
            <a:ext cx="366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>
                <a:solidFill>
                  <a:srgbClr val="FF0000"/>
                </a:solidFill>
              </a:rPr>
              <a:t>Lissajous eğrisinin çizimi,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9109698"/>
                  </p:ext>
                </p:extLst>
              </p:nvPr>
            </p:nvGraphicFramePr>
            <p:xfrm>
              <a:off x="3131840" y="1117920"/>
              <a:ext cx="5832648" cy="51125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61124"/>
                    <a:gridCol w="800775"/>
                    <a:gridCol w="1583534"/>
                    <a:gridCol w="2287215"/>
                  </a:tblGrid>
                  <a:tr h="9476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 dirty="0">
                              <a:effectLst/>
                            </a:rPr>
                            <a:t>Nokta sırası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 dirty="0">
                              <a:effectLst/>
                            </a:rPr>
                            <a:t>      t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tr-TR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2000" i="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tr-TR" sz="20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tr-TR" sz="20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tr-TR" sz="20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800">
                                  <a:effectLst/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tr-TR" sz="1800" dirty="0">
                              <a:effectLst/>
                            </a:rPr>
                            <a:t>’in fazı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tr-TR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tr-TR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sz="20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tr-TR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0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  <m:r>
                                          <a:rPr lang="tr-TR" sz="2000">
                                            <a:effectLst/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tr-TR" sz="200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tr-TR" sz="20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sz="2000">
                                                <a:effectLst/>
                                                <a:latin typeface="Cambria Math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tr-TR" sz="20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tr-TR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800">
                                  <a:effectLst/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tr-TR" sz="1800" dirty="0">
                              <a:effectLst/>
                            </a:rPr>
                            <a:t>’nin fazı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1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 dirty="0">
                              <a:effectLst/>
                            </a:rPr>
                            <a:t>0,0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 dirty="0">
                              <a:effectLst/>
                            </a:rPr>
                            <a:t>0,0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dirty="0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dirty="0" smtClean="0">
                                    <a:effectLst/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tr-TR" sz="1800" b="0" i="1" dirty="0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656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2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dirty="0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dirty="0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dirty="0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dirty="0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dirty="0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3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800" i="1" smtClean="0">
                                  <a:effectLst/>
                                  <a:latin typeface="Cambria Math"/>
                                  <a:ea typeface="+mn-ea"/>
                                </a:rPr>
                                <m:t>3</m:t>
                              </m:r>
                              <m:r>
                                <a:rPr lang="tr-TR" sz="180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1800" i="1" smtClean="0">
                                  <a:effectLst/>
                                  <a:latin typeface="Cambria Math"/>
                                </a:rPr>
                                <m:t>/</m:t>
                              </m:r>
                            </m:oMath>
                          </a14:m>
                          <a:r>
                            <a:rPr lang="tr-TR" sz="1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617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4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5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tr-TR" sz="1800" b="0" i="1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552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6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b="0" i="1" smtClean="0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  <m:r>
                                  <a:rPr lang="tr-TR" sz="1800" b="0" i="1" smtClean="0"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7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+mn-ea"/>
                                  </a:rPr>
                                  <m:t>7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50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8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9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800" i="1" smtClean="0">
                                  <a:effectLst/>
                                  <a:latin typeface="Cambria Math"/>
                                  <a:ea typeface="+mn-ea"/>
                                </a:rPr>
                                <m:t>9</m:t>
                              </m:r>
                              <m:r>
                                <a:rPr lang="tr-TR" sz="1800" i="1" smtClean="0"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tr-TR" sz="1800" i="1" smtClean="0">
                                  <a:effectLst/>
                                  <a:latin typeface="Cambria Math"/>
                                </a:rPr>
                                <m:t>/</m:t>
                              </m:r>
                            </m:oMath>
                          </a14:m>
                          <a:r>
                            <a:rPr lang="tr-TR" sz="1800" dirty="0" smtClean="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2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448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10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9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9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+mn-ea"/>
                                  </a:rPr>
                                  <m:t>5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11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tr-TR" sz="1800" b="0" i="1" smtClean="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tr-TR" sz="1800" b="0" i="0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591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 dirty="0">
                              <a:effectLst/>
                            </a:rPr>
                            <a:t>12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11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11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/6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tr-TR" sz="1800" b="0" i="1" smtClean="0"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tr-TR" sz="180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9109698"/>
                  </p:ext>
                </p:extLst>
              </p:nvPr>
            </p:nvGraphicFramePr>
            <p:xfrm>
              <a:off x="3131840" y="1117920"/>
              <a:ext cx="5832648" cy="511256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61124"/>
                    <a:gridCol w="800775"/>
                    <a:gridCol w="1583534"/>
                    <a:gridCol w="2287215"/>
                  </a:tblGrid>
                  <a:tr h="9476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 dirty="0">
                              <a:effectLst/>
                            </a:rPr>
                            <a:t>Nokta sırası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 dirty="0">
                              <a:effectLst/>
                            </a:rPr>
                            <a:t>      t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r="-144231" b="-4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b="-451282"/>
                          </a:stretch>
                        </a:blipFill>
                      </a:tcPr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1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 dirty="0">
                              <a:effectLst/>
                            </a:rPr>
                            <a:t>0,0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 dirty="0">
                              <a:effectLst/>
                            </a:rPr>
                            <a:t>0,0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283636" b="-1180000"/>
                          </a:stretch>
                        </a:blipFill>
                      </a:tcPr>
                    </a:tc>
                  </a:tr>
                  <a:tr h="3656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2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351667" r="-484733" b="-9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351667" r="-144231" b="-98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351667" b="-981667"/>
                          </a:stretch>
                        </a:blipFill>
                      </a:tcPr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3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492727" r="-484733" b="-97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492727" r="-144231" b="-97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492727" b="-970909"/>
                          </a:stretch>
                        </a:blipFill>
                      </a:tcPr>
                    </a:tc>
                  </a:tr>
                  <a:tr h="3617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4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543333" r="-484733" b="-7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543333" r="-144231" b="-7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543333" b="-790000"/>
                          </a:stretch>
                        </a:blipFill>
                      </a:tcPr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5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701818" r="-484733" b="-76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701818" r="-144231" b="-76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701818" b="-761818"/>
                          </a:stretch>
                        </a:blipFill>
                      </a:tcPr>
                    </a:tc>
                  </a:tr>
                  <a:tr h="3552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6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747458" r="-484733" b="-6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747458" r="-144231" b="-6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747458" b="-610169"/>
                          </a:stretch>
                        </a:blipFill>
                      </a:tcPr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7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909091" r="-484733" b="-5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909091" r="-144231" b="-5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909091" b="-554545"/>
                          </a:stretch>
                        </a:blipFill>
                      </a:tcPr>
                    </a:tc>
                  </a:tr>
                  <a:tr h="350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8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956897" r="-484733" b="-42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956897" r="-144231" b="-425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956897" b="-425862"/>
                          </a:stretch>
                        </a:blipFill>
                      </a:tcPr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9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1114545" r="-484733" b="-3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1114545" r="-144231" b="-34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1114545" b="-349091"/>
                          </a:stretch>
                        </a:blipFill>
                      </a:tcPr>
                    </a:tc>
                  </a:tr>
                  <a:tr h="3448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10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1171930" r="-484733" b="-2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1171930" r="-144231" b="-2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1171930" b="-236842"/>
                          </a:stretch>
                        </a:blipFill>
                      </a:tcPr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>
                              <a:effectLst/>
                            </a:rPr>
                            <a:t>11</a:t>
                          </a:r>
                          <a:endParaRPr lang="tr-TR" sz="18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1318182" r="-484733" b="-1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1318182" r="-144231" b="-1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1318182" b="-145455"/>
                          </a:stretch>
                        </a:blipFill>
                      </a:tcPr>
                    </a:tc>
                  </a:tr>
                  <a:tr h="3591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800" dirty="0">
                              <a:effectLst/>
                            </a:rPr>
                            <a:t>12</a:t>
                          </a:r>
                          <a:endParaRPr lang="tr-TR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46565" t="-1322034" r="-484733" b="-35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24231" t="-1322034" r="-144231" b="-35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4"/>
                          <a:stretch>
                            <a:fillRect l="-155467" t="-1322034" b="-355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92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637"/>
            <a:ext cx="7488832" cy="310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55576" y="3212976"/>
            <a:ext cx="73448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Geometrik yöntem ile Analiz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err="1" smtClean="0"/>
              <a:t>BHH’nin</a:t>
            </a:r>
            <a:r>
              <a:rPr lang="tr-TR" dirty="0" smtClean="0"/>
              <a:t> dönme vektörü tanımı, geometrik olarak elde edilecek.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61048"/>
            <a:ext cx="583264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30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160695"/>
                  </p:ext>
                </p:extLst>
              </p:nvPr>
            </p:nvGraphicFramePr>
            <p:xfrm>
              <a:off x="5868143" y="620688"/>
              <a:ext cx="3528393" cy="53415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2048"/>
                    <a:gridCol w="707819"/>
                    <a:gridCol w="864096"/>
                    <a:gridCol w="1524430"/>
                  </a:tblGrid>
                  <a:tr h="9476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Nokta sırası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      t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4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tr-TR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1400" i="0">
                                    <a:effectLst/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tr-TR" sz="14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tr-TR" sz="1400">
                                    <a:effectLst/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tr-TR" sz="14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16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tr-TR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600">
                                  <a:effectLst/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tr-TR" sz="1600" dirty="0">
                              <a:effectLst/>
                            </a:rPr>
                            <a:t>’in fazı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600">
                                    <a:effectLst/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tr-TR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tr-TR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sz="1600">
                                        <a:effectLst/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tr-TR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  <m:r>
                                          <a:rPr lang="tr-TR" sz="1600">
                                            <a:effectLst/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tr-TR" sz="160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tr-TR" sz="16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sz="1600">
                                                <a:effectLst/>
                                                <a:latin typeface="Cambria Math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tr-TR" sz="16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tr-TR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tr-TR" sz="1600">
                                  <a:effectLst/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tr-TR" sz="1600" dirty="0">
                              <a:effectLst/>
                            </a:rPr>
                            <a:t>’nin fazı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0,0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0,0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656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3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2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2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3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617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3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3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2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4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4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5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552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5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5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3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6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6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7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50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8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7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7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4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9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8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8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9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448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10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9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9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5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11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10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10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11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591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12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11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11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6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160695"/>
                  </p:ext>
                </p:extLst>
              </p:nvPr>
            </p:nvGraphicFramePr>
            <p:xfrm>
              <a:off x="5868143" y="620688"/>
              <a:ext cx="3528393" cy="53415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2048"/>
                    <a:gridCol w="707819"/>
                    <a:gridCol w="864096"/>
                    <a:gridCol w="1524430"/>
                  </a:tblGrid>
                  <a:tr h="11766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Nokta sırası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      t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2"/>
                          <a:stretch>
                            <a:fillRect l="-133333" t="-63731" r="-178014" b="-3652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44450" marR="44450" marT="0" marB="0" anchor="b">
                        <a:blipFill rotWithShape="1">
                          <a:blip r:embed="rId2"/>
                          <a:stretch>
                            <a:fillRect l="-131600" t="-63731" r="-400" b="-365285"/>
                          </a:stretch>
                        </a:blipFill>
                      </a:tcPr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0,0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0,0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656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2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3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2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2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3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617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4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3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3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2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5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4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4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5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552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6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5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5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3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7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6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6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7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500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8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7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7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4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9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8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8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9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448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10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9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9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5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380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>
                              <a:effectLst/>
                            </a:rPr>
                            <a:t>11</a:t>
                          </a:r>
                          <a:endParaRPr lang="tr-TR" sz="16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10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10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11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  <a:tr h="3591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>
                              <a:effectLst/>
                            </a:rPr>
                            <a:t>12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11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</a:t>
                          </a:r>
                          <a:r>
                            <a:rPr lang="tr-TR" sz="1600" dirty="0">
                              <a:effectLst/>
                            </a:rPr>
                            <a:t>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11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r>
                            <a:rPr lang="tr-TR" sz="1600" dirty="0" smtClean="0">
                              <a:effectLst/>
                            </a:rPr>
                            <a:t>/6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6</a:t>
                          </a:r>
                          <a:r>
                            <a:rPr lang="tr-TR" sz="1600" dirty="0" smtClean="0">
                              <a:effectLst/>
                              <a:sym typeface="Symbol"/>
                            </a:rPr>
                            <a:t></a:t>
                          </a:r>
                          <a:endParaRPr lang="tr-TR" sz="16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Resim 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20688"/>
            <a:ext cx="5904656" cy="53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5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090185" cy="56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476672"/>
            <a:ext cx="896665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97152"/>
            <a:ext cx="5976727" cy="1819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699328"/>
            <a:ext cx="8712969" cy="199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12" y="332656"/>
            <a:ext cx="8288944" cy="40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208912" cy="549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251520" y="44624"/>
            <a:ext cx="871296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Fizikte uygulaması: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İki benzer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hoarlörün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aynı sinyal üretecinden sinüzoidal olarak sürüldüğü ve bunların ses titreşimlerinin Şekilde görüldüğü gibi uzakta bir noktadaki mikrofondan alındığı durumda, bu çeşit üst üste gelme elde edilebilir.</a:t>
            </a:r>
          </a:p>
          <a:p>
            <a:pPr algn="just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23528" y="4437112"/>
            <a:ext cx="85689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Eğer mikrofon OB çizgisi boyunca hareket ettirilirse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faz farkı, O’daki sıfır ilk durumdan itibaren düzenli bir şekilde artar. Eğer ses dalgalarının dalga boyu, iki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hoarlör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arasındaki uzunluktan daha kısa ise, A bileşke vektörünün genliği OB noktaları arasında birkaç noktada sıfıra düşer ve sıfırlar arasındaki noktalarda 2A</a:t>
            </a:r>
            <a:r>
              <a:rPr lang="tr-T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genliğine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sahi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maksimumlara ulaşır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dirty="0" smtClean="0">
                <a:solidFill>
                  <a:srgbClr val="FF0000"/>
                </a:solidFill>
              </a:rPr>
              <a:t> (Bu konu daha ileriki konularda ayrıntılı olarak incelenecektir).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784077" cy="268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tr-TR" b="1" u="sng" dirty="0" smtClean="0"/>
              <a:t>2.1.2 Farklı Frekanslı Üst Üste Gelmiş Titreşimler:   VURULAR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492896"/>
            <a:ext cx="1894947" cy="360040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140968"/>
            <a:ext cx="1913897" cy="360040"/>
          </a:xfrm>
          <a:prstGeom prst="rect">
            <a:avLst/>
          </a:prstGeom>
          <a:noFill/>
        </p:spPr>
      </p:pic>
      <p:pic>
        <p:nvPicPr>
          <p:cNvPr id="35843" name="Resim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08720"/>
            <a:ext cx="2927320" cy="2736304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67544" y="3844285"/>
            <a:ext cx="80648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Bileşke vektörün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uzunluğu, A</a:t>
            </a:r>
            <a:r>
              <a:rPr kumimoji="0" lang="tr-T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 A</a:t>
            </a:r>
            <a:r>
              <a:rPr kumimoji="0" lang="tr-T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vektörlerinin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tolamı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 farkı arasında bir değere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sahi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olacaktır. X-eksenindeki yer değiştirmenin büyüklüğü OX ise A</a:t>
            </a:r>
            <a:r>
              <a:rPr kumimoji="0" lang="tr-T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A</a:t>
            </a:r>
            <a:r>
              <a:rPr kumimoji="0" lang="tr-T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 sıfır arasında yer alır.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</a:t>
            </a:r>
            <a:r>
              <a:rPr kumimoji="0" lang="tr-T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 w</a:t>
            </a:r>
            <a:r>
              <a:rPr kumimoji="0" lang="tr-T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arasında bir ilişki olmadıkça bileşke yer değiştirme, zamanın karmaşık bir fonksiyonu olacaktır.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611560" y="1052736"/>
            <a:ext cx="46805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Genlikleri A</a:t>
            </a:r>
            <a:r>
              <a:rPr lang="tr-T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A</a:t>
            </a:r>
            <a:r>
              <a:rPr lang="tr-T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açısal frekansları w</a:t>
            </a:r>
            <a:r>
              <a:rPr lang="tr-T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w</a:t>
            </a:r>
            <a:r>
              <a:rPr lang="tr-T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olan iki titreşimin üst üste geldiği durumu düşünelim.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764704"/>
            <a:ext cx="4258816" cy="42484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Üst üste gelmiş hareketin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eriyodikliği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için şart, </a:t>
            </a:r>
            <a:r>
              <a:rPr lang="tr-T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titreşimlerin </a:t>
            </a:r>
            <a:r>
              <a:rPr lang="tr-T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eriyotlarının </a:t>
            </a:r>
            <a:r>
              <a:rPr lang="tr-TR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(frekanslarının) orantılı olmasıdır.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Mesela n</a:t>
            </a:r>
            <a:r>
              <a:rPr lang="tr-TR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ve n</a:t>
            </a:r>
            <a:r>
              <a:rPr lang="tr-TR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orantılı olmak üzere iki tam sayı ise,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	T = n</a:t>
            </a:r>
            <a:r>
              <a:rPr lang="tr-TR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18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= n</a:t>
            </a:r>
            <a:r>
              <a:rPr lang="tr-TR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	olmalıdır. n</a:t>
            </a:r>
            <a:r>
              <a:rPr lang="tr-TR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ve n</a:t>
            </a:r>
            <a:r>
              <a:rPr lang="tr-TR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’nin en küçük tam değerlerini kullanarak yazılan yukarıdaki eşitlikten bileşke hareketin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eriyodu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T’dir.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B70B-1FD2-4126-B039-21924E1E4143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6" name="5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806291" cy="387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076056" y="4182178"/>
            <a:ext cx="4032448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Şekil 2.4.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eriyotları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orantılı iki sinüzoidal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titreşimin  üst üste gelmesi  (n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=9, </a:t>
            </a:r>
            <a:r>
              <a:rPr lang="tr-TR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tr-TR" sz="16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tr-TR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=1/450 s, n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=2, T</a:t>
            </a:r>
            <a:r>
              <a:rPr kumimoji="0" lang="tr-TR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=1/100 s, T=1/50 s)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1560" y="188640"/>
            <a:ext cx="424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Üst üste Gelmiş Titreşimlerin </a:t>
            </a:r>
            <a:r>
              <a:rPr lang="tr-TR" b="1" dirty="0" smtClean="0">
                <a:solidFill>
                  <a:srgbClr val="0070C0"/>
                </a:solidFill>
              </a:rPr>
              <a:t>eriyodikliği</a:t>
            </a:r>
            <a:r>
              <a:rPr lang="tr-TR" b="1" dirty="0" smtClean="0">
                <a:solidFill>
                  <a:srgbClr val="0070C0"/>
                </a:solidFill>
              </a:rPr>
              <a:t>: 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23528" y="5402540"/>
            <a:ext cx="7992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eriyotları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orantılı olan iki titreşimin üst üste gelmesi durumunda bileşke vektörün görünümü önemli derecede üst üste gelen titreşimlerin birbirlerine göre fazlarına bağlıdır.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3603</Words>
  <Application>Microsoft Office PowerPoint</Application>
  <PresentationFormat>On-screen Show (4:3)</PresentationFormat>
  <Paragraphs>376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Ofis Teması</vt:lpstr>
      <vt:lpstr>BÖLÜM 2  ERİYODİK HAREKETLERİN ÜSTÜSTE GELMESİ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2.1.2 Farklı Frekanslı Üst Üste Gelmiş Titreşimler:   VURULAR </vt:lpstr>
      <vt:lpstr>PowerPoint Presentation</vt:lpstr>
      <vt:lpstr>VURU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Birbirine Dik İki Titreşimin Üst Üste Gelmesi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Farklı Frekanslı Dik Titreşimler:  Lissajous Eğrileri</vt:lpstr>
      <vt:lpstr>Lissajous eğrisini çizerken aşağıdaki işlem sırası taki edilebilir.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1 1. TİTREŞİM VE DALGALAR</dc:title>
  <dc:creator>dn</dc:creator>
  <cp:lastModifiedBy>DERSLER</cp:lastModifiedBy>
  <cp:revision>235</cp:revision>
  <dcterms:created xsi:type="dcterms:W3CDTF">2011-09-21T12:20:32Z</dcterms:created>
  <dcterms:modified xsi:type="dcterms:W3CDTF">2012-10-08T12:05:03Z</dcterms:modified>
</cp:coreProperties>
</file>